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harts/chart1.xml" ContentType="application/vnd.openxmlformats-officedocument.drawingml.chart+xml"/>
  <Override PartName="/ppt/slides/slide5.xml" ContentType="application/vnd.openxmlformats-officedocument.presentationml.slide+xml"/>
  <Override PartName="/ppt/charts/chart2.xml" ContentType="application/vnd.openxmlformats-officedocument.drawingml.chart+xml"/>
  <Override PartName="/ppt/slides/slide6.xml" ContentType="application/vnd.openxmlformats-officedocument.presentationml.slide+xml"/>
  <Override PartName="/ppt/slides/slide7.xml" ContentType="application/vnd.openxmlformats-officedocument.presentationml.slide+xml"/>
  <Override PartName="/ppt/charts/chart3.xml" ContentType="application/vnd.openxmlformats-officedocument.drawingml.chart+xml"/>
  <Override PartName="/ppt/slides/slide8.xml" ContentType="application/vnd.openxmlformats-officedocument.presentationml.slide+xml"/>
  <Override PartName="/ppt/slides/slide9.xml" ContentType="application/vnd.openxmlformats-officedocument.presentationml.slide+xml"/>
  <Override PartName="/ppt/charts/chart4.xml" ContentType="application/vnd.openxmlformats-officedocument.drawingml.chart+xml"/>
  <Override PartName="/ppt/slides/slide10.xml" ContentType="application/vnd.openxmlformats-officedocument.presentationml.slide+xml"/>
  <Override PartName="/ppt/slides/slide11.xml" ContentType="application/vnd.openxmlformats-officedocument.presentationml.slide+xml"/>
  <Override PartName="/ppt/charts/chart5.xml" ContentType="application/vnd.openxmlformats-officedocument.drawingml.chart+xml"/>
  <Override PartName="/ppt/slides/slide12.xml" ContentType="application/vnd.openxmlformats-officedocument.presentationml.slide+xml"/>
  <Override PartName="/ppt/slides/slide13.xml" ContentType="application/vnd.openxmlformats-officedocument.presentationml.slide+xml"/>
  <Override PartName="/ppt/charts/chart6.xml" ContentType="application/vnd.openxmlformats-officedocument.drawingml.chart+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charts/chart7.xml" ContentType="application/vnd.openxmlformats-officedocument.drawingml.chart+xml"/>
  <Override PartName="/ppt/slides/slide19.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charts/chart9.xml" ContentType="application/vnd.openxmlformats-officedocument.drawingml.chart+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notesMasterIdLst>
    <p:notesMasterId r:id="rId28"/>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notesMaster" Target="notesMasters/notesMaster1.xml"/><Relationship Id="rId29" Type="http://schemas.openxmlformats.org/officeDocument/2006/relationships/presProps" Target="presProps.xml"/><Relationship Id="rId30" Type="http://schemas.openxmlformats.org/officeDocument/2006/relationships/viewProps" Target="viewProps.xml"/><Relationship Id="rId31" Type="http://schemas.openxmlformats.org/officeDocument/2006/relationships/theme" Target="theme/theme1.xml"/><Relationship Id="rId32" Type="http://schemas.openxmlformats.org/officeDocument/2006/relationships/tableStyles" Target="tableStyles.xml"/></Relationships>
</file>

<file path=ppt/charts/_rels/chart1.xml.rels><?xml version="1.0" encoding="UTF-8" standalone="yes"?><Relationships xmlns="http://schemas.openxmlformats.org/package/2006/relationships"><Relationship Id="rId1" Type="http://schemas.openxmlformats.org/officeDocument/2006/relationships/package" Target="../embeddings/Microsoft_Excel_Worksheet1.xlsx"/></Relationships>
</file>

<file path=ppt/charts/_rels/chart2.xml.rels><?xml version="1.0" encoding="UTF-8" standalone="yes"?><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Relationships xmlns="http://schemas.openxmlformats.org/package/2006/relationships"><Relationship Id="rId1" Type="http://schemas.openxmlformats.org/officeDocument/2006/relationships/package" Target="../embeddings/Microsoft_Excel_Worksheet4.xlsx"/></Relationships>
</file>

<file path=ppt/charts/_rels/chart5.xml.rels><?xml version="1.0" encoding="UTF-8" standalone="yes"?><Relationships xmlns="http://schemas.openxmlformats.org/package/2006/relationships"><Relationship Id="rId1" Type="http://schemas.openxmlformats.org/officeDocument/2006/relationships/package" Target="../embeddings/Microsoft_Excel_Worksheet5.xlsx"/></Relationships>
</file>

<file path=ppt/charts/_rels/chart6.xml.rels><?xml version="1.0" encoding="UTF-8" standalone="yes"?><Relationships xmlns="http://schemas.openxmlformats.org/package/2006/relationships"><Relationship Id="rId1" Type="http://schemas.openxmlformats.org/officeDocument/2006/relationships/package" Target="../embeddings/Microsoft_Excel_Worksheet6.xlsx"/></Relationships>
</file>

<file path=ppt/charts/_rels/chart7.xml.rels><?xml version="1.0" encoding="UTF-8" standalone="yes"?><Relationships xmlns="http://schemas.openxmlformats.org/package/2006/relationships"><Relationship Id="rId1" Type="http://schemas.openxmlformats.org/officeDocument/2006/relationships/package" Target="../embeddings/Microsoft_Excel_Worksheet7.xlsx"/></Relationships>
</file>

<file path=ppt/charts/_rels/chart8.xml.rels><?xml version="1.0" encoding="UTF-8" standalone="yes"?><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Relationships xmlns="http://schemas.openxmlformats.org/package/2006/relationships"><Relationship Id="rId1" Type="http://schemas.openxmlformats.org/officeDocument/2006/relationships/package" Target="../embeddings/Microsoft_Excel_Worksheet9.xlsx"/></Relationships>
</file>

<file path=ppt/charts/chart1.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lineChart>
        <c:varyColors val="0"/>
        <c:ser>
          <c:idx val="0"/>
          <c:order val="0"/>
          <c:tx>
            <c:strRef>
              <c:f>Sheet1!$B$1</c:f>
              <c:strCache>
                <c:ptCount val="1"/>
                <c:pt idx="0">
                  <c:v>Global Revenue ($B)</c:v>
                </c:pt>
              </c:strCache>
            </c:strRef>
          </c:tx>
          <c:spPr>
            <a:solidFill>
              <a:srgbClr val="0EA5A5"/>
            </a:solidFill>
            <a:ln w="25400" cap="flat">
              <a:solidFill>
                <a:srgbClr val="0EA5A5"/>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5"/>
            <c:spPr>
              <a:solidFill>
                <a:srgbClr val="0EA5A5"/>
              </a:solidFill>
              <a:ln w="9525" cap="flat">
                <a:solidFill>
                  <a:srgbClr val="0EA5A5"/>
                </a:solidFill>
                <a:prstDash val="solid"/>
                <a:round/>
              </a:ln>
              <a:effectLst/>
            </c:spPr>
          </c:marker>
          <c:cat>
            <c:multiLvlStrRef>
              <c:f>Sheet1!$A$2:$A$11</c:f>
              <c:multiLvlStrCache>
                <c:ptCount val="10"/>
                <c:lvl>
                  <c:pt idx="0">
                    <c:v>1999</c:v>
                  </c:pt>
                  <c:pt idx="1">
                    <c:v>2002</c:v>
                  </c:pt>
                  <c:pt idx="2">
                    <c:v>2005</c:v>
                  </c:pt>
                  <c:pt idx="3">
                    <c:v>2008</c:v>
                  </c:pt>
                  <c:pt idx="4">
                    <c:v>2011</c:v>
                  </c:pt>
                  <c:pt idx="5">
                    <c:v>2014</c:v>
                  </c:pt>
                  <c:pt idx="6">
                    <c:v>2017</c:v>
                  </c:pt>
                  <c:pt idx="7">
                    <c:v>2020</c:v>
                  </c:pt>
                  <c:pt idx="8">
                    <c:v>2023</c:v>
                  </c:pt>
                  <c:pt idx="9">
                    <c:v>2025</c:v>
                  </c:pt>
                </c:lvl>
              </c:multiLvlStrCache>
            </c:multiLvlStrRef>
          </c:cat>
          <c:val>
            <c:numRef>
              <c:f>Sheet1!$B$2:$B$11</c:f>
              <c:numCache>
                <c:formatCode>General</c:formatCode>
                <c:ptCount val="10"/>
                <c:pt idx="0">
                  <c:v>22.2</c:v>
                </c:pt>
                <c:pt idx="1">
                  <c:v>20.1</c:v>
                </c:pt>
                <c:pt idx="2">
                  <c:v>18.4</c:v>
                </c:pt>
                <c:pt idx="3">
                  <c:v>16.8</c:v>
                </c:pt>
                <c:pt idx="4">
                  <c:v>14.3</c:v>
                </c:pt>
                <c:pt idx="5">
                  <c:v>13</c:v>
                </c:pt>
                <c:pt idx="6">
                  <c:v>17.4</c:v>
                </c:pt>
                <c:pt idx="7">
                  <c:v>21.6</c:v>
                </c:pt>
                <c:pt idx="8">
                  <c:v>28.6</c:v>
                </c:pt>
                <c:pt idx="9">
                  <c:v>31.7</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6B8FA8"/>
                </a:solidFill>
                <a:latin typeface="Calibri"/>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1C3A50"/>
              </a:solidFill>
              <a:prstDash val="dash"/>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6B8FA8"/>
                </a:solidFill>
                <a:latin typeface="Calibri"/>
              </a:defRPr>
            </a:pPr>
            <a:endParaRPr lang="en-US"/>
          </a:p>
        </c:txPr>
        <c:crossAx val="2094734554"/>
        <c:crosses val="autoZero"/>
        <c:crossBetween val="between"/>
      </c:valAx>
      <c:spPr>
        <a:solidFill>
          <a:srgbClr val="0C1C2C"/>
        </a:solidFill>
        <a:ln>
          <a:noFill/>
        </a:ln>
        <a:effectLst/>
      </c:spPr>
    </c:plotArea>
    <c:plotVisOnly val="1"/>
    <c:dispBlanksAs val="span"/>
  </c:chart>
  <c:spPr>
    <a:solidFill>
      <a:srgbClr val="0C1C2C"/>
    </a:solidFill>
    <a:ln>
      <a:noFill/>
    </a:ln>
    <a:effectLst/>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barChart>
        <c:barDir val="col"/>
        <c:grouping val="stacked"/>
        <c:varyColors val="0"/>
        <c:ser>
          <c:idx val="0"/>
          <c:order val="0"/>
          <c:tx>
            <c:strRef>
              <c:f>Sheet1!$B$1</c:f>
              <c:strCache>
                <c:ptCount val="1"/>
                <c:pt idx="0">
                  <c:v>Physical (CD/Vinyl)</c:v>
                </c:pt>
              </c:strCache>
            </c:strRef>
          </c:tx>
          <c:spPr>
            <a:solidFill>
              <a:srgbClr val="0B8080"/>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Sheet1!$A$2:$A$9</c:f>
              <c:multiLvlStrCache>
                <c:ptCount val="8"/>
                <c:lvl>
                  <c:pt idx="0">
                    <c:v>2000</c:v>
                  </c:pt>
                  <c:pt idx="1">
                    <c:v>2005</c:v>
                  </c:pt>
                  <c:pt idx="2">
                    <c:v>2010</c:v>
                  </c:pt>
                  <c:pt idx="3">
                    <c:v>2012</c:v>
                  </c:pt>
                  <c:pt idx="4">
                    <c:v>2015</c:v>
                  </c:pt>
                  <c:pt idx="5">
                    <c:v>2018</c:v>
                  </c:pt>
                  <c:pt idx="6">
                    <c:v>2021</c:v>
                  </c:pt>
                  <c:pt idx="7">
                    <c:v>2024</c:v>
                  </c:pt>
                </c:lvl>
              </c:multiLvlStrCache>
            </c:multiLvlStrRef>
          </c:cat>
          <c:val>
            <c:numRef>
              <c:f>Sheet1!$B$2:$B$9</c:f>
              <c:numCache>
                <c:formatCode>General</c:formatCode>
                <c:ptCount val="8"/>
                <c:pt idx="0">
                  <c:v>93</c:v>
                </c:pt>
                <c:pt idx="1">
                  <c:v>80</c:v>
                </c:pt>
                <c:pt idx="2">
                  <c:v>52</c:v>
                </c:pt>
                <c:pt idx="3">
                  <c:v>39</c:v>
                </c:pt>
                <c:pt idx="4">
                  <c:v>28</c:v>
                </c:pt>
                <c:pt idx="5">
                  <c:v>12</c:v>
                </c:pt>
                <c:pt idx="6">
                  <c:v>11</c:v>
                </c:pt>
                <c:pt idx="7">
                  <c:v>11</c:v>
                </c:pt>
              </c:numCache>
            </c:numRef>
          </c:val>
        </c:ser>
        <c:ser>
          <c:idx val="1"/>
          <c:order val="1"/>
          <c:tx>
            <c:strRef>
              <c:f>Sheet1!$C$1</c:f>
              <c:strCache>
                <c:ptCount val="1"/>
                <c:pt idx="0">
                  <c:v>Downloads</c:v>
                </c:pt>
              </c:strCache>
            </c:strRef>
          </c:tx>
          <c:spPr>
            <a:solidFill>
              <a:srgbClr val="FF5C5C"/>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Sheet1!$A$2:$A$9</c:f>
              <c:multiLvlStrCache>
                <c:ptCount val="8"/>
                <c:lvl>
                  <c:pt idx="0">
                    <c:v>2000</c:v>
                  </c:pt>
                  <c:pt idx="1">
                    <c:v>2005</c:v>
                  </c:pt>
                  <c:pt idx="2">
                    <c:v>2010</c:v>
                  </c:pt>
                  <c:pt idx="3">
                    <c:v>2012</c:v>
                  </c:pt>
                  <c:pt idx="4">
                    <c:v>2015</c:v>
                  </c:pt>
                  <c:pt idx="5">
                    <c:v>2018</c:v>
                  </c:pt>
                  <c:pt idx="6">
                    <c:v>2021</c:v>
                  </c:pt>
                  <c:pt idx="7">
                    <c:v>2024</c:v>
                  </c:pt>
                </c:lvl>
              </c:multiLvlStrCache>
            </c:multiLvlStrRef>
          </c:cat>
          <c:val>
            <c:numRef>
              <c:f>Sheet1!$C$2:$C$9</c:f>
              <c:numCache>
                <c:formatCode>General</c:formatCode>
                <c:ptCount val="8"/>
                <c:pt idx="0">
                  <c:v>1</c:v>
                </c:pt>
                <c:pt idx="1">
                  <c:v>6</c:v>
                </c:pt>
                <c:pt idx="2">
                  <c:v>28</c:v>
                </c:pt>
                <c:pt idx="3">
                  <c:v>41</c:v>
                </c:pt>
                <c:pt idx="4">
                  <c:v>27</c:v>
                </c:pt>
                <c:pt idx="5">
                  <c:v>11</c:v>
                </c:pt>
                <c:pt idx="6">
                  <c:v>3</c:v>
                </c:pt>
                <c:pt idx="7">
                  <c:v>2</c:v>
                </c:pt>
              </c:numCache>
            </c:numRef>
          </c:val>
        </c:ser>
        <c:ser>
          <c:idx val="2"/>
          <c:order val="2"/>
          <c:tx>
            <c:strRef>
              <c:f>Sheet1!$D$1</c:f>
              <c:strCache>
                <c:ptCount val="1"/>
                <c:pt idx="0">
                  <c:v>Streaming</c:v>
                </c:pt>
              </c:strCache>
            </c:strRef>
          </c:tx>
          <c:spPr>
            <a:solidFill>
              <a:srgbClr val="0EA5A5"/>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Sheet1!$A$2:$A$9</c:f>
              <c:multiLvlStrCache>
                <c:ptCount val="8"/>
                <c:lvl>
                  <c:pt idx="0">
                    <c:v>2000</c:v>
                  </c:pt>
                  <c:pt idx="1">
                    <c:v>2005</c:v>
                  </c:pt>
                  <c:pt idx="2">
                    <c:v>2010</c:v>
                  </c:pt>
                  <c:pt idx="3">
                    <c:v>2012</c:v>
                  </c:pt>
                  <c:pt idx="4">
                    <c:v>2015</c:v>
                  </c:pt>
                  <c:pt idx="5">
                    <c:v>2018</c:v>
                  </c:pt>
                  <c:pt idx="6">
                    <c:v>2021</c:v>
                  </c:pt>
                  <c:pt idx="7">
                    <c:v>2024</c:v>
                  </c:pt>
                </c:lvl>
              </c:multiLvlStrCache>
            </c:multiLvlStrRef>
          </c:cat>
          <c:val>
            <c:numRef>
              <c:f>Sheet1!$D$2:$D$9</c:f>
              <c:numCache>
                <c:formatCode>General</c:formatCode>
                <c:ptCount val="8"/>
                <c:pt idx="0">
                  <c:v>0</c:v>
                </c:pt>
                <c:pt idx="1">
                  <c:v>0</c:v>
                </c:pt>
                <c:pt idx="2">
                  <c:v>7</c:v>
                </c:pt>
                <c:pt idx="3">
                  <c:v>10</c:v>
                </c:pt>
                <c:pt idx="4">
                  <c:v>34</c:v>
                </c:pt>
                <c:pt idx="5">
                  <c:v>75</c:v>
                </c:pt>
                <c:pt idx="6">
                  <c:v>83</c:v>
                </c:pt>
                <c:pt idx="7">
                  <c:v>84</c:v>
                </c:pt>
              </c:numCache>
            </c:numRef>
          </c:val>
        </c:ser>
        <c:ser>
          <c:idx val="3"/>
          <c:order val="3"/>
          <c:tx>
            <c:strRef>
              <c:f>Sheet1!$E$1</c:f>
              <c:strCache>
                <c:ptCount val="1"/>
                <c:pt idx="0">
                  <c:v>Other</c:v>
                </c:pt>
              </c:strCache>
            </c:strRef>
          </c:tx>
          <c:spPr>
            <a:solidFill>
              <a:srgbClr val="10B981"/>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Sheet1!$A$2:$A$9</c:f>
              <c:multiLvlStrCache>
                <c:ptCount val="8"/>
                <c:lvl>
                  <c:pt idx="0">
                    <c:v>2000</c:v>
                  </c:pt>
                  <c:pt idx="1">
                    <c:v>2005</c:v>
                  </c:pt>
                  <c:pt idx="2">
                    <c:v>2010</c:v>
                  </c:pt>
                  <c:pt idx="3">
                    <c:v>2012</c:v>
                  </c:pt>
                  <c:pt idx="4">
                    <c:v>2015</c:v>
                  </c:pt>
                  <c:pt idx="5">
                    <c:v>2018</c:v>
                  </c:pt>
                  <c:pt idx="6">
                    <c:v>2021</c:v>
                  </c:pt>
                  <c:pt idx="7">
                    <c:v>2024</c:v>
                  </c:pt>
                </c:lvl>
              </c:multiLvlStrCache>
            </c:multiLvlStrRef>
          </c:cat>
          <c:val>
            <c:numRef>
              <c:f>Sheet1!$E$2:$E$9</c:f>
              <c:numCache>
                <c:formatCode>General</c:formatCode>
                <c:ptCount val="8"/>
                <c:pt idx="0">
                  <c:v>6</c:v>
                </c:pt>
                <c:pt idx="1">
                  <c:v>14</c:v>
                </c:pt>
                <c:pt idx="2">
                  <c:v>13</c:v>
                </c:pt>
                <c:pt idx="3">
                  <c:v>10</c:v>
                </c:pt>
                <c:pt idx="4">
                  <c:v>11</c:v>
                </c:pt>
                <c:pt idx="5">
                  <c:v>2</c:v>
                </c:pt>
                <c:pt idx="6">
                  <c:v>3</c:v>
                </c:pt>
                <c:pt idx="7">
                  <c:v>3</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50"/>
        <c:overlap val="10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6B8FA8"/>
                </a:solidFill>
                <a:latin typeface="Calibri"/>
              </a:defRPr>
            </a:pPr>
            <a:endParaRPr lang="en-US"/>
          </a:p>
        </c:txPr>
        <c:crossAx val="2094734552"/>
        <c:crosses val="autoZero"/>
        <c:auto val="1"/>
        <c:lblAlgn val="ctr"/>
        <c:noMultiLvlLbl val="1"/>
      </c:catAx>
      <c:valAx>
        <c:axId val="2094734552"/>
        <c:scaling>
          <c:orientation val="minMax"/>
          <c:max val="100"/>
        </c:scaling>
        <c:delete val="0"/>
        <c:axPos val="l"/>
        <c:majorGridlines>
          <c:spPr>
            <a:ln w="6350" cap="flat">
              <a:solidFill>
                <a:srgbClr val="1C3A50"/>
              </a:solidFill>
              <a:prstDash val="dash"/>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6B8FA8"/>
                </a:solidFill>
                <a:latin typeface="Calibri"/>
              </a:defRPr>
            </a:pPr>
            <a:endParaRPr lang="en-US"/>
          </a:p>
        </c:txPr>
        <c:crossAx val="2094734554"/>
        <c:crosses val="autoZero"/>
        <c:crossBetween val="between"/>
      </c:valAx>
      <c:spPr>
        <a:solidFill>
          <a:srgbClr val="0C1C2C"/>
        </a:solidFill>
        <a:ln>
          <a:noFill/>
        </a:ln>
        <a:effectLst/>
      </c:spPr>
    </c:plotArea>
    <c:legend>
      <c:legendPos val="b"/>
      <c:overlay val="0"/>
      <c:txPr>
        <a:bodyPr/>
        <a:lstStyle/>
        <a:p>
          <a:pPr>
            <a:defRPr sz="900">
              <a:solidFill>
                <a:srgbClr val="6B8FA8"/>
              </a:solidFill>
            </a:defRPr>
          </a:pPr>
          <a:endParaRPr lang="en-US"/>
        </a:p>
      </c:txPr>
    </c:legend>
    <c:plotVisOnly val="1"/>
    <c:dispBlanksAs val="span"/>
  </c:chart>
  <c:spPr>
    <a:solidFill>
      <a:srgbClr val="0C1C2C"/>
    </a:solidFill>
    <a:ln>
      <a:noFill/>
    </a:ln>
    <a:effectLst/>
  </c:sp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barChart>
        <c:barDir val="col"/>
        <c:grouping val="clustered"/>
        <c:varyColors val="0"/>
        <c:ser>
          <c:idx val="0"/>
          <c:order val="0"/>
          <c:tx>
            <c:strRef>
              <c:f>Sheet1!$B$1</c:f>
              <c:strCache>
                <c:ptCount val="1"/>
                <c:pt idx="0">
                  <c:v>Physical (VHS/DVD/Blu-ray)</c:v>
                </c:pt>
              </c:strCache>
            </c:strRef>
          </c:tx>
          <c:spPr>
            <a:solidFill>
              <a:srgbClr val="0B8080"/>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Sheet1!$A$2:$A$10</c:f>
              <c:multiLvlStrCache>
                <c:ptCount val="9"/>
                <c:lvl>
                  <c:pt idx="0">
                    <c:v>2000</c:v>
                  </c:pt>
                  <c:pt idx="1">
                    <c:v>2003</c:v>
                  </c:pt>
                  <c:pt idx="2">
                    <c:v>2005</c:v>
                  </c:pt>
                  <c:pt idx="3">
                    <c:v>2008</c:v>
                  </c:pt>
                  <c:pt idx="4">
                    <c:v>2011</c:v>
                  </c:pt>
                  <c:pt idx="5">
                    <c:v>2014</c:v>
                  </c:pt>
                  <c:pt idx="6">
                    <c:v>2017</c:v>
                  </c:pt>
                  <c:pt idx="7">
                    <c:v>2020</c:v>
                  </c:pt>
                  <c:pt idx="8">
                    <c:v>2024</c:v>
                  </c:pt>
                </c:lvl>
              </c:multiLvlStrCache>
            </c:multiLvlStrRef>
          </c:cat>
          <c:val>
            <c:numRef>
              <c:f>Sheet1!$B$2:$B$10</c:f>
              <c:numCache>
                <c:formatCode>General</c:formatCode>
                <c:ptCount val="9"/>
                <c:pt idx="0">
                  <c:v>18.5</c:v>
                </c:pt>
                <c:pt idx="1">
                  <c:v>24</c:v>
                </c:pt>
                <c:pt idx="2">
                  <c:v>28.2</c:v>
                </c:pt>
                <c:pt idx="3">
                  <c:v>22</c:v>
                </c:pt>
                <c:pt idx="4">
                  <c:v>14</c:v>
                </c:pt>
                <c:pt idx="5">
                  <c:v>8</c:v>
                </c:pt>
                <c:pt idx="6">
                  <c:v>4.5</c:v>
                </c:pt>
                <c:pt idx="7">
                  <c:v>2.5</c:v>
                </c:pt>
                <c:pt idx="8">
                  <c:v>1.5</c:v>
                </c:pt>
              </c:numCache>
            </c:numRef>
          </c:val>
        </c:ser>
        <c:ser>
          <c:idx val="1"/>
          <c:order val="1"/>
          <c:tx>
            <c:strRef>
              <c:f>Sheet1!$C$1</c:f>
              <c:strCache>
                <c:ptCount val="1"/>
                <c:pt idx="0">
                  <c:v>Digital / Streaming</c:v>
                </c:pt>
              </c:strCache>
            </c:strRef>
          </c:tx>
          <c:spPr>
            <a:solidFill>
              <a:srgbClr val="0EA5A5"/>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Sheet1!$A$2:$A$10</c:f>
              <c:multiLvlStrCache>
                <c:ptCount val="9"/>
                <c:lvl>
                  <c:pt idx="0">
                    <c:v>2000</c:v>
                  </c:pt>
                  <c:pt idx="1">
                    <c:v>2003</c:v>
                  </c:pt>
                  <c:pt idx="2">
                    <c:v>2005</c:v>
                  </c:pt>
                  <c:pt idx="3">
                    <c:v>2008</c:v>
                  </c:pt>
                  <c:pt idx="4">
                    <c:v>2011</c:v>
                  </c:pt>
                  <c:pt idx="5">
                    <c:v>2014</c:v>
                  </c:pt>
                  <c:pt idx="6">
                    <c:v>2017</c:v>
                  </c:pt>
                  <c:pt idx="7">
                    <c:v>2020</c:v>
                  </c:pt>
                  <c:pt idx="8">
                    <c:v>2024</c:v>
                  </c:pt>
                </c:lvl>
              </c:multiLvlStrCache>
            </c:multiLvlStrRef>
          </c:cat>
          <c:val>
            <c:numRef>
              <c:f>Sheet1!$C$2:$C$10</c:f>
              <c:numCache>
                <c:formatCode>General</c:formatCode>
                <c:ptCount val="9"/>
                <c:pt idx="0">
                  <c:v>0</c:v>
                </c:pt>
                <c:pt idx="1">
                  <c:v>0</c:v>
                </c:pt>
                <c:pt idx="2">
                  <c:v>0.3</c:v>
                </c:pt>
                <c:pt idx="3">
                  <c:v>2</c:v>
                </c:pt>
                <c:pt idx="4">
                  <c:v>6</c:v>
                </c:pt>
                <c:pt idx="5">
                  <c:v>12</c:v>
                </c:pt>
                <c:pt idx="6">
                  <c:v>30</c:v>
                </c:pt>
                <c:pt idx="7">
                  <c:v>65</c:v>
                </c:pt>
                <c:pt idx="8">
                  <c:v>129</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6B8FA8"/>
                </a:solidFill>
                <a:latin typeface="Calibri"/>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1C3A50"/>
              </a:solidFill>
              <a:prstDash val="dash"/>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6B8FA8"/>
                </a:solidFill>
                <a:latin typeface="Calibri"/>
              </a:defRPr>
            </a:pPr>
            <a:endParaRPr lang="en-US"/>
          </a:p>
        </c:txPr>
        <c:crossAx val="2094734554"/>
        <c:crosses val="autoZero"/>
        <c:crossBetween val="between"/>
      </c:valAx>
      <c:spPr>
        <a:solidFill>
          <a:srgbClr val="0C1C2C"/>
        </a:solidFill>
        <a:ln>
          <a:noFill/>
        </a:ln>
        <a:effectLst/>
      </c:spPr>
    </c:plotArea>
    <c:legend>
      <c:legendPos val="b"/>
      <c:overlay val="0"/>
      <c:txPr>
        <a:bodyPr/>
        <a:lstStyle/>
        <a:p>
          <a:pPr>
            <a:defRPr sz="900">
              <a:solidFill>
                <a:srgbClr val="6B8FA8"/>
              </a:solidFill>
            </a:defRPr>
          </a:pPr>
          <a:endParaRPr lang="en-US"/>
        </a:p>
      </c:txPr>
    </c:legend>
    <c:plotVisOnly val="1"/>
    <c:dispBlanksAs val="span"/>
  </c:chart>
  <c:spPr>
    <a:solidFill>
      <a:srgbClr val="0C1C2C"/>
    </a:solidFill>
    <a:ln>
      <a:noFill/>
    </a:ln>
    <a:effectLst/>
  </c:sp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barChart>
        <c:barDir val="col"/>
        <c:grouping val="clustered"/>
        <c:varyColors val="0"/>
        <c:ser>
          <c:idx val="0"/>
          <c:order val="0"/>
          <c:tx>
            <c:strRef>
              <c:f>Sheet1!$B$1</c:f>
              <c:strCache>
                <c:ptCount val="1"/>
                <c:pt idx="0">
                  <c:v>US Newspaper Ad Revenue ($B)</c:v>
                </c:pt>
              </c:strCache>
            </c:strRef>
          </c:tx>
          <c:spPr>
            <a:solidFill>
              <a:srgbClr val="F5A623"/>
            </a:solidFill>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cat>
            <c:multiLvlStrRef>
              <c:f>Sheet1!$A$2:$A$10</c:f>
              <c:multiLvlStrCache>
                <c:ptCount val="9"/>
                <c:lvl>
                  <c:pt idx="0">
                    <c:v>2000</c:v>
                  </c:pt>
                  <c:pt idx="1">
                    <c:v>2003</c:v>
                  </c:pt>
                  <c:pt idx="2">
                    <c:v>2005</c:v>
                  </c:pt>
                  <c:pt idx="3">
                    <c:v>2007</c:v>
                  </c:pt>
                  <c:pt idx="4">
                    <c:v>2009</c:v>
                  </c:pt>
                  <c:pt idx="5">
                    <c:v>2012</c:v>
                  </c:pt>
                  <c:pt idx="6">
                    <c:v>2016</c:v>
                  </c:pt>
                  <c:pt idx="7">
                    <c:v>2020</c:v>
                  </c:pt>
                  <c:pt idx="8">
                    <c:v>2022</c:v>
                  </c:pt>
                </c:lvl>
              </c:multiLvlStrCache>
            </c:multiLvlStrRef>
          </c:cat>
          <c:val>
            <c:numRef>
              <c:f>Sheet1!$B$2:$B$10</c:f>
              <c:numCache>
                <c:formatCode>General</c:formatCode>
                <c:ptCount val="9"/>
                <c:pt idx="0">
                  <c:v>48.7</c:v>
                </c:pt>
                <c:pt idx="1">
                  <c:v>44.9</c:v>
                </c:pt>
                <c:pt idx="2">
                  <c:v>49.4</c:v>
                </c:pt>
                <c:pt idx="3">
                  <c:v>45.4</c:v>
                </c:pt>
                <c:pt idx="4">
                  <c:v>27.6</c:v>
                </c:pt>
                <c:pt idx="5">
                  <c:v>22.3</c:v>
                </c:pt>
                <c:pt idx="6">
                  <c:v>18.3</c:v>
                </c:pt>
                <c:pt idx="7">
                  <c:v>12</c:v>
                </c:pt>
                <c:pt idx="8">
                  <c:v>9.8</c:v>
                </c:pt>
              </c:numCache>
            </c:numRef>
          </c:val>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6B8FA8"/>
                </a:solidFill>
                <a:latin typeface="Calibri"/>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1C3A50"/>
              </a:solidFill>
              <a:prstDash val="dash"/>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6B8FA8"/>
                </a:solidFill>
                <a:latin typeface="Calibri"/>
              </a:defRPr>
            </a:pPr>
            <a:endParaRPr lang="en-US"/>
          </a:p>
        </c:txPr>
        <c:crossAx val="2094734554"/>
        <c:crosses val="autoZero"/>
        <c:crossBetween val="between"/>
      </c:valAx>
      <c:spPr>
        <a:solidFill>
          <a:srgbClr val="0C1C2C"/>
        </a:solidFill>
        <a:ln>
          <a:noFill/>
        </a:ln>
        <a:effectLst/>
      </c:spPr>
    </c:plotArea>
    <c:plotVisOnly val="1"/>
    <c:dispBlanksAs val="span"/>
  </c:chart>
  <c:spPr>
    <a:solidFill>
      <a:srgbClr val="0C1C2C"/>
    </a:solidFill>
    <a:ln>
      <a:noFill/>
    </a:ln>
    <a:effectLst/>
  </c:sp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lineChart>
        <c:varyColors val="0"/>
        <c:ser>
          <c:idx val="0"/>
          <c:order val="0"/>
          <c:tx>
            <c:strRef>
              <c:f>Sheet1!$B$1</c:f>
              <c:strCache>
                <c:ptCount val="1"/>
                <c:pt idx="0">
                  <c:v>Google Ad Revenue ($B)</c:v>
                </c:pt>
              </c:strCache>
            </c:strRef>
          </c:tx>
          <c:spPr>
            <a:solidFill>
              <a:srgbClr val="0EA5A5"/>
            </a:solidFill>
            <a:ln w="25400" cap="flat">
              <a:solidFill>
                <a:srgbClr val="0EA5A5"/>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4"/>
            <c:spPr>
              <a:solidFill>
                <a:srgbClr val="0EA5A5"/>
              </a:solidFill>
              <a:ln w="9525" cap="flat">
                <a:solidFill>
                  <a:srgbClr val="0EA5A5"/>
                </a:solidFill>
                <a:prstDash val="solid"/>
                <a:round/>
              </a:ln>
              <a:effectLst/>
            </c:spPr>
          </c:marker>
          <c:cat>
            <c:multiLvlStrRef>
              <c:f>Sheet1!$A$2:$A$9</c:f>
              <c:multiLvlStrCache>
                <c:ptCount val="8"/>
                <c:lvl>
                  <c:pt idx="0">
                    <c:v>2003</c:v>
                  </c:pt>
                  <c:pt idx="1">
                    <c:v>2006</c:v>
                  </c:pt>
                  <c:pt idx="2">
                    <c:v>2009</c:v>
                  </c:pt>
                  <c:pt idx="3">
                    <c:v>2012</c:v>
                  </c:pt>
                  <c:pt idx="4">
                    <c:v>2015</c:v>
                  </c:pt>
                  <c:pt idx="5">
                    <c:v>2018</c:v>
                  </c:pt>
                  <c:pt idx="6">
                    <c:v>2021</c:v>
                  </c:pt>
                  <c:pt idx="7">
                    <c:v>2024</c:v>
                  </c:pt>
                </c:lvl>
              </c:multiLvlStrCache>
            </c:multiLvlStrRef>
          </c:cat>
          <c:val>
            <c:numRef>
              <c:f>Sheet1!$B$2:$B$9</c:f>
              <c:numCache>
                <c:formatCode>General</c:formatCode>
                <c:ptCount val="8"/>
                <c:pt idx="0">
                  <c:v>1.4</c:v>
                </c:pt>
                <c:pt idx="1">
                  <c:v>10.6</c:v>
                </c:pt>
                <c:pt idx="2">
                  <c:v>22.9</c:v>
                </c:pt>
                <c:pt idx="3">
                  <c:v>43.7</c:v>
                </c:pt>
                <c:pt idx="4">
                  <c:v>67.4</c:v>
                </c:pt>
                <c:pt idx="5">
                  <c:v>116.3</c:v>
                </c:pt>
                <c:pt idx="6">
                  <c:v>209.5</c:v>
                </c:pt>
                <c:pt idx="7">
                  <c:v>264.7</c:v>
                </c:pt>
              </c:numCache>
            </c:numRef>
          </c:val>
          <c:smooth val="1"/>
        </c:ser>
        <c:ser>
          <c:idx val="1"/>
          <c:order val="1"/>
          <c:tx>
            <c:strRef>
              <c:f>Sheet1!$C$1</c:f>
              <c:strCache>
                <c:ptCount val="1"/>
                <c:pt idx="0">
                  <c:v>Meta Ad Revenue ($B)</c:v>
                </c:pt>
              </c:strCache>
            </c:strRef>
          </c:tx>
          <c:spPr>
            <a:solidFill>
              <a:srgbClr val="F5A623"/>
            </a:solidFill>
            <a:ln w="25400" cap="flat">
              <a:solidFill>
                <a:srgbClr val="F5A623"/>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4"/>
            <c:spPr>
              <a:solidFill>
                <a:srgbClr val="F5A623"/>
              </a:solidFill>
              <a:ln w="9525" cap="flat">
                <a:solidFill>
                  <a:srgbClr val="F5A623"/>
                </a:solidFill>
                <a:prstDash val="solid"/>
                <a:round/>
              </a:ln>
              <a:effectLst/>
            </c:spPr>
          </c:marker>
          <c:cat>
            <c:multiLvlStrRef>
              <c:f>Sheet1!$A$2:$A$9</c:f>
              <c:multiLvlStrCache>
                <c:ptCount val="8"/>
                <c:lvl>
                  <c:pt idx="0">
                    <c:v>2003</c:v>
                  </c:pt>
                  <c:pt idx="1">
                    <c:v>2006</c:v>
                  </c:pt>
                  <c:pt idx="2">
                    <c:v>2009</c:v>
                  </c:pt>
                  <c:pt idx="3">
                    <c:v>2012</c:v>
                  </c:pt>
                  <c:pt idx="4">
                    <c:v>2015</c:v>
                  </c:pt>
                  <c:pt idx="5">
                    <c:v>2018</c:v>
                  </c:pt>
                  <c:pt idx="6">
                    <c:v>2021</c:v>
                  </c:pt>
                  <c:pt idx="7">
                    <c:v>2024</c:v>
                  </c:pt>
                </c:lvl>
              </c:multiLvlStrCache>
            </c:multiLvlStrRef>
          </c:cat>
          <c:val>
            <c:numRef>
              <c:f>Sheet1!$C$2:$C$9</c:f>
              <c:numCache>
                <c:formatCode>General</c:formatCode>
                <c:ptCount val="8"/>
                <c:pt idx="0">
                  <c:v>0</c:v>
                </c:pt>
                <c:pt idx="1">
                  <c:v>0</c:v>
                </c:pt>
                <c:pt idx="2">
                  <c:v>0.8</c:v>
                </c:pt>
                <c:pt idx="3">
                  <c:v>4.3</c:v>
                </c:pt>
                <c:pt idx="4">
                  <c:v>17.1</c:v>
                </c:pt>
                <c:pt idx="5">
                  <c:v>55</c:v>
                </c:pt>
                <c:pt idx="6">
                  <c:v>114.9</c:v>
                </c:pt>
                <c:pt idx="7">
                  <c:v>131.9</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6B8FA8"/>
                </a:solidFill>
                <a:latin typeface="Calibri"/>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1C3A50"/>
              </a:solidFill>
              <a:prstDash val="dash"/>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6B8FA8"/>
                </a:solidFill>
                <a:latin typeface="Calibri"/>
              </a:defRPr>
            </a:pPr>
            <a:endParaRPr lang="en-US"/>
          </a:p>
        </c:txPr>
        <c:crossAx val="2094734554"/>
        <c:crosses val="autoZero"/>
        <c:crossBetween val="between"/>
      </c:valAx>
      <c:spPr>
        <a:solidFill>
          <a:srgbClr val="0C1C2C"/>
        </a:solidFill>
        <a:ln>
          <a:noFill/>
        </a:ln>
        <a:effectLst/>
      </c:spPr>
    </c:plotArea>
    <c:legend>
      <c:legendPos val="b"/>
      <c:overlay val="0"/>
      <c:txPr>
        <a:bodyPr/>
        <a:lstStyle/>
        <a:p>
          <a:pPr>
            <a:defRPr sz="800">
              <a:solidFill>
                <a:srgbClr val="6B8FA8"/>
              </a:solidFill>
            </a:defRPr>
          </a:pPr>
          <a:endParaRPr lang="en-US"/>
        </a:p>
      </c:txPr>
    </c:legend>
    <c:plotVisOnly val="1"/>
    <c:dispBlanksAs val="span"/>
  </c:chart>
  <c:spPr>
    <a:solidFill>
      <a:srgbClr val="0C1C2C"/>
    </a:solidFill>
    <a:ln>
      <a:noFill/>
    </a:ln>
    <a:effectLst/>
  </c:sp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lineChart>
        <c:varyColors val="0"/>
        <c:ser>
          <c:idx val="0"/>
          <c:order val="0"/>
          <c:tx>
            <c:strRef>
              <c:f>Sheet1!$B$1</c:f>
              <c:strCache>
                <c:ptCount val="1"/>
                <c:pt idx="0">
                  <c:v>Avg. Commission Per Trade ($)</c:v>
                </c:pt>
              </c:strCache>
            </c:strRef>
          </c:tx>
          <c:spPr>
            <a:solidFill>
              <a:srgbClr val="F5A623"/>
            </a:solidFill>
            <a:ln w="25400" cap="flat">
              <a:solidFill>
                <a:srgbClr val="F5A623"/>
              </a:solidFill>
              <a:prstDash val="solid"/>
              <a:round/>
            </a:ln>
            <a:effectLst/>
          </c:spPr>
          <c:invertIfNegative val="0"/>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c:symbol val="circle"/>
            <c:size val="5"/>
            <c:spPr>
              <a:solidFill>
                <a:srgbClr val="F5A623"/>
              </a:solidFill>
              <a:ln w="9525" cap="flat">
                <a:solidFill>
                  <a:srgbClr val="F5A623"/>
                </a:solidFill>
                <a:prstDash val="solid"/>
                <a:round/>
              </a:ln>
              <a:effectLst/>
            </c:spPr>
          </c:marker>
          <c:cat>
            <c:multiLvlStrRef>
              <c:f>Sheet1!$A$2:$A$8</c:f>
              <c:multiLvlStrCache>
                <c:ptCount val="7"/>
                <c:lvl>
                  <c:pt idx="0">
                    <c:v>1985</c:v>
                  </c:pt>
                  <c:pt idx="1">
                    <c:v>1993</c:v>
                  </c:pt>
                  <c:pt idx="2">
                    <c:v>1998</c:v>
                  </c:pt>
                  <c:pt idx="3">
                    <c:v>2005</c:v>
                  </c:pt>
                  <c:pt idx="4">
                    <c:v>2012</c:v>
                  </c:pt>
                  <c:pt idx="5">
                    <c:v>2019</c:v>
                  </c:pt>
                  <c:pt idx="6">
                    <c:v>2020</c:v>
                  </c:pt>
                </c:lvl>
              </c:multiLvlStrCache>
            </c:multiLvlStrRef>
          </c:cat>
          <c:val>
            <c:numRef>
              <c:f>Sheet1!$B$2:$B$8</c:f>
              <c:numCache>
                <c:formatCode>General</c:formatCode>
                <c:ptCount val="7"/>
                <c:pt idx="0">
                  <c:v>100</c:v>
                </c:pt>
                <c:pt idx="1">
                  <c:v>40</c:v>
                </c:pt>
                <c:pt idx="2">
                  <c:v>14.95</c:v>
                </c:pt>
                <c:pt idx="3">
                  <c:v>9.99</c:v>
                </c:pt>
                <c:pt idx="4">
                  <c:v>7</c:v>
                </c:pt>
                <c:pt idx="5">
                  <c:v>4.95</c:v>
                </c:pt>
                <c:pt idx="6">
                  <c:v>0</c:v>
                </c:pt>
              </c:numCache>
            </c:numRef>
          </c:val>
          <c:smooth val="1"/>
        </c:ser>
        <c:dLbls>
          <c:numFmt formatCode="#,##0" sourceLinked="0"/>
          <c:txPr>
            <a:bodyPr/>
            <a:lstStyle/>
            <a:p>
              <a:pPr>
                <a:defRPr b="0" i="0" strike="noStrike" sz="1200" u="none">
                  <a:solidFill>
                    <a:srgbClr val="000000"/>
                  </a:solidFill>
                  <a:latin typeface="Arial"/>
                </a:defRPr>
              </a:pPr>
            </a:p>
          </c:txPr>
          <c:showLegendKey val="0"/>
          <c:showVal val="0"/>
          <c:showCatName val="0"/>
          <c:showSerName val="0"/>
          <c:showPercent val="0"/>
          <c:showBubbleSize val="0"/>
          <c:showLeaderLines val="0"/>
        </c:dLbls>
        <c:marker val="1"/>
        <c:axId val="2094734554"/>
        <c:axId val="2094734552"/>
        <c:axId val="2094734556"/>
      </c:line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900" b="0" i="0" u="none" strike="noStrike">
                <a:solidFill>
                  <a:srgbClr val="6B8FA8"/>
                </a:solidFill>
                <a:latin typeface="Calibri"/>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1C3A50"/>
              </a:solidFill>
              <a:prstDash val="dash"/>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900" b="0" i="0" u="none" strike="noStrike">
                <a:solidFill>
                  <a:srgbClr val="6B8FA8"/>
                </a:solidFill>
                <a:latin typeface="Calibri"/>
              </a:defRPr>
            </a:pPr>
            <a:endParaRPr lang="en-US"/>
          </a:p>
        </c:txPr>
        <c:crossAx val="2094734554"/>
        <c:crosses val="autoZero"/>
        <c:crossBetween val="between"/>
      </c:valAx>
      <c:spPr>
        <a:solidFill>
          <a:srgbClr val="0C1C2C"/>
        </a:solidFill>
        <a:ln>
          <a:noFill/>
        </a:ln>
        <a:effectLst/>
      </c:spPr>
    </c:plotArea>
    <c:plotVisOnly val="1"/>
    <c:dispBlanksAs val="span"/>
  </c:chart>
  <c:spPr>
    <a:solidFill>
      <a:srgbClr val="0C1C2C"/>
    </a:solidFill>
    <a:ln>
      <a:noFill/>
    </a:ln>
    <a:effectLst/>
  </c:sp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barChart>
        <c:barDir val="col"/>
        <c:grouping val="clustered"/>
        <c:varyColors val="0"/>
        <c:ser>
          <c:idx val="0"/>
          <c:order val="0"/>
          <c:tx>
            <c:strRef>
              <c:f>Sheet1!$B$1</c:f>
              <c:strCache>
                <c:ptCount val="1"/>
                <c:pt idx="0">
                  <c:v>Stack Overflow Monthly Questions</c:v>
                </c:pt>
              </c:strCache>
            </c:strRef>
          </c:tx>
          <c:spPr>
            <a:solidFill>
              <a:srgbClr val="F5A623"/>
            </a:solidFill>
            <a:effectLst/>
          </c:spPr>
          <c:invertIfNegative val="0"/>
          <c:dLbls>
            <c:numFmt formatCode="#,##0" sourceLinked="0"/>
            <c:txPr>
              <a:bodyPr/>
              <a:lstStyle/>
              <a:p>
                <a:pPr>
                  <a:defRPr b="0" i="0" strike="noStrike" sz="800" u="none">
                    <a:solidFill>
                      <a:srgbClr val="6B8FA8"/>
                    </a:solidFill>
                    <a:latin typeface="Arial"/>
                  </a:defRPr>
                </a:pPr>
              </a:p>
            </c:txPr>
            <c:showLegendKey val="0"/>
            <c:showVal val="1"/>
            <c:showCatName val="0"/>
            <c:showSerName val="0"/>
            <c:showPercent val="0"/>
            <c:showBubbleSize val="0"/>
            <c:showLeaderLines val="0"/>
          </c:dLbls>
          <c:cat>
            <c:multiLvlStrRef>
              <c:f>Sheet1!$A$2:$A$6</c:f>
              <c:multiLvlStrCache>
                <c:ptCount val="5"/>
                <c:lvl>
                  <c:pt idx="0">
                    <c:v>Nov 2022</c:v>
                  </c:pt>
                  <c:pt idx="1">
                    <c:v>Mar 2023</c:v>
                  </c:pt>
                  <c:pt idx="2">
                    <c:v>Mar 2024</c:v>
                  </c:pt>
                  <c:pt idx="3">
                    <c:v>Jun 2024</c:v>
                  </c:pt>
                  <c:pt idx="4">
                    <c:v>Dec 2024</c:v>
                  </c:pt>
                </c:lvl>
              </c:multiLvlStrCache>
            </c:multiLvlStrRef>
          </c:cat>
          <c:val>
            <c:numRef>
              <c:f>Sheet1!$B$2:$B$6</c:f>
              <c:numCache>
                <c:formatCode>General</c:formatCode>
                <c:ptCount val="5"/>
                <c:pt idx="0">
                  <c:v>108563</c:v>
                </c:pt>
                <c:pt idx="1">
                  <c:v>87105</c:v>
                </c:pt>
                <c:pt idx="2">
                  <c:v>58792</c:v>
                </c:pt>
                <c:pt idx="3">
                  <c:v>41616</c:v>
                </c:pt>
                <c:pt idx="4">
                  <c:v>25566</c:v>
                </c:pt>
              </c:numCache>
            </c:numRef>
          </c:val>
        </c:ser>
        <c:dLbls>
          <c:numFmt formatCode="#,##0" sourceLinked="0"/>
          <c:txPr>
            <a:bodyPr/>
            <a:lstStyle/>
            <a:p>
              <a:pPr>
                <a:defRPr b="0" i="0" strike="noStrike" sz="800" u="none">
                  <a:solidFill>
                    <a:srgbClr val="6B8FA8"/>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800" b="0" i="0" u="none" strike="noStrike">
                <a:solidFill>
                  <a:srgbClr val="6B8FA8"/>
                </a:solidFill>
                <a:latin typeface="Calibri"/>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1C3A50"/>
              </a:solidFill>
              <a:prstDash val="dash"/>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6B8FA8"/>
                </a:solidFill>
                <a:latin typeface="Calibri"/>
              </a:defRPr>
            </a:pPr>
            <a:endParaRPr lang="en-US"/>
          </a:p>
        </c:txPr>
        <c:crossAx val="2094734554"/>
        <c:crosses val="autoZero"/>
        <c:crossBetween val="between"/>
      </c:valAx>
      <c:spPr>
        <a:solidFill>
          <a:srgbClr val="0C1C2C"/>
        </a:solidFill>
        <a:ln>
          <a:noFill/>
        </a:ln>
        <a:effectLst/>
      </c:spPr>
    </c:plotArea>
    <c:plotVisOnly val="1"/>
    <c:dispBlanksAs val="span"/>
  </c:chart>
  <c:spPr>
    <a:solidFill>
      <a:srgbClr val="0C1C2C"/>
    </a:solidFill>
    <a:ln>
      <a:noFill/>
    </a:ln>
    <a:effectLst/>
  </c:sp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barChart>
        <c:barDir val="col"/>
        <c:grouping val="clustered"/>
        <c:varyColors val="0"/>
        <c:ser>
          <c:idx val="0"/>
          <c:order val="0"/>
          <c:tx>
            <c:strRef>
              <c:f>Sheet1!$B$1</c:f>
              <c:strCache>
                <c:ptCount val="1"/>
                <c:pt idx="0">
                  <c:v>OpenAI Valuation ($B)</c:v>
                </c:pt>
              </c:strCache>
            </c:strRef>
          </c:tx>
          <c:spPr>
            <a:solidFill>
              <a:srgbClr val="0EA5A5"/>
            </a:solidFill>
            <a:effectLst/>
          </c:spPr>
          <c:invertIfNegative val="0"/>
          <c:dLbls>
            <c:numFmt formatCode="&quot;$&quot;#,##0&quot;B&quot;" sourceLinked="0"/>
            <c:txPr>
              <a:bodyPr/>
              <a:lstStyle/>
              <a:p>
                <a:pPr>
                  <a:defRPr b="0" i="0" strike="noStrike" sz="800" u="none">
                    <a:solidFill>
                      <a:srgbClr val="6B8FA8"/>
                    </a:solidFill>
                    <a:latin typeface="Arial"/>
                  </a:defRPr>
                </a:pPr>
              </a:p>
            </c:txPr>
            <c:showLegendKey val="0"/>
            <c:showVal val="1"/>
            <c:showCatName val="0"/>
            <c:showSerName val="0"/>
            <c:showPercent val="0"/>
            <c:showBubbleSize val="0"/>
            <c:showLeaderLines val="0"/>
          </c:dLbls>
          <c:cat>
            <c:multiLvlStrRef>
              <c:f>Sheet1!$A$2:$A$7</c:f>
              <c:multiLvlStrCache>
                <c:ptCount val="6"/>
                <c:lvl>
                  <c:pt idx="0">
                    <c:v>Apr 2023</c:v>
                  </c:pt>
                  <c:pt idx="1">
                    <c:v>Jan 2024</c:v>
                  </c:pt>
                  <c:pt idx="2">
                    <c:v>Oct 2024</c:v>
                  </c:pt>
                  <c:pt idx="3">
                    <c:v>Mar 2025</c:v>
                  </c:pt>
                  <c:pt idx="4">
                    <c:v>Oct 2025</c:v>
                  </c:pt>
                  <c:pt idx="5">
                    <c:v>Apr 2026</c:v>
                  </c:pt>
                </c:lvl>
              </c:multiLvlStrCache>
            </c:multiLvlStrRef>
          </c:cat>
          <c:val>
            <c:numRef>
              <c:f>Sheet1!$B$2:$B$7</c:f>
              <c:numCache>
                <c:formatCode>General</c:formatCode>
                <c:ptCount val="6"/>
                <c:pt idx="0">
                  <c:v>28</c:v>
                </c:pt>
                <c:pt idx="1">
                  <c:v>86</c:v>
                </c:pt>
                <c:pt idx="2">
                  <c:v>157</c:v>
                </c:pt>
                <c:pt idx="3">
                  <c:v>300</c:v>
                </c:pt>
                <c:pt idx="4">
                  <c:v>500</c:v>
                </c:pt>
                <c:pt idx="5">
                  <c:v>852</c:v>
                </c:pt>
              </c:numCache>
            </c:numRef>
          </c:val>
        </c:ser>
        <c:dLbls>
          <c:numFmt formatCode="&quot;$&quot;#,##0&quot;B&quot;" sourceLinked="0"/>
          <c:txPr>
            <a:bodyPr/>
            <a:lstStyle/>
            <a:p>
              <a:pPr>
                <a:defRPr b="0" i="0" strike="noStrike" sz="800" u="none">
                  <a:solidFill>
                    <a:srgbClr val="6B8FA8"/>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b"/>
        <c:numFmt formatCode="General" sourceLinked="1"/>
        <c:majorTickMark val="out"/>
        <c:minorTickMark val="none"/>
        <c:tickLblPos val="low"/>
        <c:spPr>
          <a:ln w="12700" cap="flat">
            <a:solidFill>
              <a:srgbClr val="888888"/>
            </a:solidFill>
            <a:prstDash val="solid"/>
            <a:round/>
          </a:ln>
        </c:spPr>
        <c:txPr>
          <a:bodyPr/>
          <a:lstStyle/>
          <a:p>
            <a:pPr>
              <a:defRPr sz="700" b="0" i="0" u="none" strike="noStrike">
                <a:solidFill>
                  <a:srgbClr val="6B8FA8"/>
                </a:solidFill>
                <a:latin typeface="Calibri"/>
              </a:defRPr>
            </a:pPr>
            <a:endParaRPr lang="en-US"/>
          </a:p>
        </c:txPr>
        <c:crossAx val="2094734552"/>
        <c:crosses val="autoZero"/>
        <c:auto val="1"/>
        <c:lblAlgn val="ctr"/>
        <c:noMultiLvlLbl val="1"/>
      </c:catAx>
      <c:valAx>
        <c:axId val="2094734552"/>
        <c:scaling>
          <c:orientation val="minMax"/>
        </c:scaling>
        <c:delete val="0"/>
        <c:axPos val="l"/>
        <c:majorGridlines>
          <c:spPr>
            <a:ln w="6350" cap="flat">
              <a:solidFill>
                <a:srgbClr val="1C3A50"/>
              </a:solidFill>
              <a:prstDash val="dash"/>
              <a:round/>
            </a:ln>
          </c:spPr>
        </c:majorGridlines>
        <c:numFmt formatCode="General" sourceLinked="0"/>
        <c:majorTickMark val="out"/>
        <c:minorTickMark val="none"/>
        <c:tickLblPos val="nextTo"/>
        <c:spPr>
          <a:ln w="12700" cap="flat">
            <a:solidFill>
              <a:srgbClr val="888888"/>
            </a:solidFill>
            <a:prstDash val="solid"/>
            <a:round/>
          </a:ln>
        </c:spPr>
        <c:txPr>
          <a:bodyPr/>
          <a:lstStyle/>
          <a:p>
            <a:pPr>
              <a:defRPr sz="800" b="0" i="0" u="none" strike="noStrike">
                <a:solidFill>
                  <a:srgbClr val="6B8FA8"/>
                </a:solidFill>
                <a:latin typeface="Calibri"/>
              </a:defRPr>
            </a:pPr>
            <a:endParaRPr lang="en-US"/>
          </a:p>
        </c:txPr>
        <c:crossAx val="2094734554"/>
        <c:crosses val="autoZero"/>
        <c:crossBetween val="between"/>
      </c:valAx>
      <c:spPr>
        <a:solidFill>
          <a:srgbClr val="0C1C2C"/>
        </a:solidFill>
        <a:ln>
          <a:noFill/>
        </a:ln>
        <a:effectLst/>
      </c:spPr>
    </c:plotArea>
    <c:plotVisOnly val="1"/>
    <c:dispBlanksAs val="span"/>
  </c:chart>
  <c:spPr>
    <a:solidFill>
      <a:srgbClr val="0C1C2C"/>
    </a:solidFill>
    <a:ln>
      <a:noFill/>
    </a:ln>
    <a:effectLst/>
  </c:sp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roundedCorners val="0"/>
  <c:chart>
    <c:autoTitleDeleted val="1"/>
    <c:plotArea>
      <c:layout/>
      <c:barChart>
        <c:barDir val="bar"/>
        <c:grouping val="clustered"/>
        <c:varyColors val="0"/>
        <c:ser>
          <c:idx val="0"/>
          <c:order val="0"/>
          <c:tx>
            <c:strRef>
              <c:f>Sheet1!$B$1</c:f>
              <c:strCache>
                <c:ptCount val="1"/>
                <c:pt idx="0">
                  <c:v>Years</c:v>
                </c:pt>
              </c:strCache>
            </c:strRef>
          </c:tx>
          <c:spPr>
            <a:solidFill>
              <a:srgbClr val="0EA5A5"/>
            </a:solidFill>
            <a:effectLst/>
          </c:spPr>
          <c:invertIfNegative val="0"/>
          <c:dLbls>
            <c:numFmt formatCode="#,##0.0&quot; yrs&quot;" sourceLinked="0"/>
            <c:txPr>
              <a:bodyPr/>
              <a:lstStyle/>
              <a:p>
                <a:pPr>
                  <a:defRPr b="0" i="0" strike="noStrike" sz="900" u="none">
                    <a:solidFill>
                      <a:srgbClr val="6B8FA8"/>
                    </a:solidFill>
                    <a:latin typeface="Arial"/>
                  </a:defRPr>
                </a:pPr>
              </a:p>
            </c:txPr>
            <c:showLegendKey val="0"/>
            <c:showVal val="1"/>
            <c:showCatName val="0"/>
            <c:showSerName val="0"/>
            <c:showPercent val="0"/>
            <c:showBubbleSize val="0"/>
            <c:showLeaderLines val="0"/>
          </c:dLbls>
          <c:cat>
            <c:multiLvlStrRef>
              <c:f>Sheet1!$A$2:$A$9</c:f>
              <c:multiLvlStrCache>
                <c:ptCount val="8"/>
                <c:lvl>
                  <c:pt idx="0">
                    <c:v>LLM → Chegg (-99%)</c:v>
                  </c:pt>
                  <c:pt idx="1">
                    <c:v>LLM → Stack Overflow</c:v>
                  </c:pt>
                  <c:pt idx="2">
                    <c:v>iPhone → Cameras</c:v>
                  </c:pt>
                  <c:pt idx="3">
                    <c:v>Napster → Music Revenue</c:v>
                  </c:pt>
                  <c:pt idx="4">
                    <c:v>Netflix → Blockbuster</c:v>
                  </c:pt>
                  <c:pt idx="5">
                    <c:v>Amazon → Borders</c:v>
                  </c:pt>
                  <c:pt idx="6">
                    <c:v>Craigslist → Newspapers</c:v>
                  </c:pt>
                  <c:pt idx="7">
                    <c:v>Wikipedia → Britannica</c:v>
                  </c:pt>
                </c:lvl>
              </c:multiLvlStrCache>
            </c:multiLvlStrRef>
          </c:cat>
          <c:val>
            <c:numRef>
              <c:f>Sheet1!$B$2:$B$9</c:f>
              <c:numCache>
                <c:formatCode>General</c:formatCode>
                <c:ptCount val="8"/>
                <c:pt idx="0">
                  <c:v>3</c:v>
                </c:pt>
                <c:pt idx="1">
                  <c:v>2.5</c:v>
                </c:pt>
                <c:pt idx="2">
                  <c:v>13</c:v>
                </c:pt>
                <c:pt idx="3">
                  <c:v>15</c:v>
                </c:pt>
                <c:pt idx="4">
                  <c:v>13</c:v>
                </c:pt>
                <c:pt idx="5">
                  <c:v>16</c:v>
                </c:pt>
                <c:pt idx="6">
                  <c:v>12</c:v>
                </c:pt>
                <c:pt idx="7">
                  <c:v>11</c:v>
                </c:pt>
              </c:numCache>
            </c:numRef>
          </c:val>
        </c:ser>
        <c:dLbls>
          <c:numFmt formatCode="#,##0.0&quot; yrs&quot;" sourceLinked="0"/>
          <c:txPr>
            <a:bodyPr/>
            <a:lstStyle/>
            <a:p>
              <a:pPr>
                <a:defRPr b="0" i="0" strike="noStrike" sz="900" u="none">
                  <a:solidFill>
                    <a:srgbClr val="6B8FA8"/>
                  </a:solidFill>
                  <a:latin typeface="Arial"/>
                </a:defRPr>
              </a:pPr>
            </a:p>
          </c:txPr>
          <c:showLegendKey val="0"/>
          <c:showVal val="1"/>
          <c:showCatName val="0"/>
          <c:showSerName val="0"/>
          <c:showPercent val="0"/>
          <c:showBubbleSize val="0"/>
          <c:showLeaderLines val="0"/>
        </c:dLbls>
        <c:gapWidth val="150"/>
        <c:overlap val="0"/>
        <c:axId val="2094734554"/>
        <c:axId val="2094734552"/>
        <c:axId val="2094734556"/>
      </c:barChart>
      <c:catAx>
        <c:axId val="2094734554"/>
        <c:scaling>
          <c:orientation val="minMax"/>
        </c:scaling>
        <c:delete val="0"/>
        <c:axPos val="l"/>
        <c:numFmt formatCode="General" sourceLinked="1"/>
        <c:majorTickMark val="out"/>
        <c:minorTickMark val="none"/>
        <c:tickLblPos val="nextTo"/>
        <c:spPr>
          <a:ln w="12700" cap="flat">
            <a:solidFill>
              <a:srgbClr val="888888"/>
            </a:solidFill>
            <a:prstDash val="solid"/>
            <a:round/>
          </a:ln>
        </c:spPr>
        <c:txPr>
          <a:bodyPr/>
          <a:lstStyle/>
          <a:p>
            <a:pPr>
              <a:defRPr sz="900" b="0" i="0" u="none" strike="noStrike">
                <a:solidFill>
                  <a:srgbClr val="6B8FA8"/>
                </a:solidFill>
                <a:latin typeface="Calibri"/>
              </a:defRPr>
            </a:pPr>
            <a:endParaRPr lang="en-US"/>
          </a:p>
        </c:txPr>
        <c:crossAx val="2094734552"/>
        <c:crosses val="autoZero"/>
        <c:auto val="1"/>
        <c:lblAlgn val="ctr"/>
        <c:noMultiLvlLbl val="1"/>
      </c:catAx>
      <c:valAx>
        <c:axId val="2094734552"/>
        <c:scaling>
          <c:orientation val="minMax"/>
        </c:scaling>
        <c:delete val="0"/>
        <c:axPos val="b"/>
        <c:majorGridlines>
          <c:spPr>
            <a:ln w="6350" cap="flat">
              <a:solidFill>
                <a:srgbClr val="1C3A50"/>
              </a:solidFill>
              <a:prstDash val="dash"/>
              <a:round/>
            </a:ln>
          </c:spPr>
        </c:majorGridlines>
        <c:numFmt formatCode="General" sourceLinked="0"/>
        <c:majorTickMark val="out"/>
        <c:minorTickMark val="none"/>
        <c:tickLblPos val="low"/>
        <c:spPr>
          <a:ln w="12700" cap="flat">
            <a:solidFill>
              <a:srgbClr val="888888"/>
            </a:solidFill>
            <a:prstDash val="solid"/>
            <a:round/>
          </a:ln>
        </c:spPr>
        <c:txPr>
          <a:bodyPr/>
          <a:lstStyle/>
          <a:p>
            <a:pPr>
              <a:defRPr sz="900" b="0" i="0" u="none" strike="noStrike">
                <a:solidFill>
                  <a:srgbClr val="6B8FA8"/>
                </a:solidFill>
                <a:latin typeface="Calibri"/>
              </a:defRPr>
            </a:pPr>
            <a:endParaRPr lang="en-US"/>
          </a:p>
        </c:txPr>
        <c:crossAx val="2094734554"/>
        <c:crosses val="autoZero"/>
        <c:crossBetween val="between"/>
      </c:valAx>
      <c:spPr>
        <a:solidFill>
          <a:srgbClr val="0C1C2C"/>
        </a:solidFill>
        <a:ln>
          <a:noFill/>
        </a:ln>
        <a:effectLst/>
      </c:spPr>
    </c:plotArea>
    <c:plotVisOnly val="1"/>
    <c:dispBlanksAs val="span"/>
  </c:chart>
  <c:spPr>
    <a:solidFill>
      <a:srgbClr val="0C1C2C"/>
    </a:solidFill>
    <a:ln>
      <a:noFill/>
    </a:ln>
    <a:effectLst/>
  </c:spPr>
  <c:externalData r:id="rId1">
    <c:autoUpdate val="0"/>
  </c:externalData>
</c:chartSpace>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2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6.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hyperlink" Target="https://www.forbes.com/sites/chunkamui/2012/01/18/how-kodak-failed/" TargetMode="External"/><Relationship Id="rId2" Type="http://schemas.openxmlformats.org/officeDocument/2006/relationships/hyperlink" Target="https://quartr.com/insights/edge/the-dilemma-that-brought-down-kodak" TargetMode="External"/><Relationship Id="rId3" Type="http://schemas.openxmlformats.org/officeDocument/2006/relationships/slideLayout" Target="../slideLayouts/slideLayout1.xml"/><Relationship Id="rId4"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2" Type="http://schemas.openxmlformats.org/officeDocument/2006/relationships/hyperlink" Target="https://abc.xyz/investor/" TargetMode="External"/><Relationship Id="rId3" Type="http://schemas.openxmlformats.org/officeDocument/2006/relationships/hyperlink" Target="https://investor.fb.com/" TargetMode="External"/><Relationship Id="rId1" Type="http://schemas.openxmlformats.org/officeDocument/2006/relationships/chart" Target="/ppt/charts/chart5.xml"/><Relationship Id="rId4" Type="http://schemas.openxmlformats.org/officeDocument/2006/relationships/slideLayout" Target="../slideLayouts/slideLayout1.xml"/><Relationship Id="rId5"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hyperlink" Target="https://www.reuters.com/" TargetMode="External"/><Relationship Id="rId2" Type="http://schemas.openxmlformats.org/officeDocument/2006/relationships/hyperlink" Target="https://www.sec.gov/" TargetMode="External"/><Relationship Id="rId3" Type="http://schemas.openxmlformats.org/officeDocument/2006/relationships/hyperlink" Target="https://www.cipa.jp/stats/documents/e/d-202301_e.pdf" TargetMode="External"/><Relationship Id="rId4" Type="http://schemas.openxmlformats.org/officeDocument/2006/relationships/slideLayout" Target="../slideLayouts/slideLayout1.xml"/><Relationship Id="rId5"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2" Type="http://schemas.openxmlformats.org/officeDocument/2006/relationships/hyperlink" Target="https://www.reuters.com/article/us-charles-schwab-fees/schwab-eliminates-online-trading-commissions-idUSKBN1WG40M" TargetMode="External"/><Relationship Id="rId1" Type="http://schemas.openxmlformats.org/officeDocument/2006/relationships/chart" Target="/ppt/charts/chart6.xml"/><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hyperlink" Target="https://searchengineland.com/small-publisher-search-traffic-drops-data-471974" TargetMode="External"/><Relationship Id="rId2" Type="http://schemas.openxmlformats.org/officeDocument/2006/relationships/hyperlink" Target="https://www.dataslayer.ai/blog/google-ai-overviews-the-end-of-traditional-ctr-and-how-to-adapt-in-2025" TargetMode="External"/><Relationship Id="rId3" Type="http://schemas.openxmlformats.org/officeDocument/2006/relationships/slideLayout" Target="../slideLayouts/slideLayout1.xml"/><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hyperlink" Target="https://www.forbes.com/sites/petercohan/2025/10/29/chegg-stock-down-99-learn-whether-ai-45-layoffs-make-chgg-a-buy/" TargetMode="External"/><Relationship Id="rId2" Type="http://schemas.openxmlformats.org/officeDocument/2006/relationships/hyperlink" Target="https://www.reuters.com/markets/us/edtech-chegg-slumps-revenue-warning-chatgpt-threatens-growth-2023-05-02/" TargetMode="External"/><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hyperlink" Target="https://www.fastcompany.com/91433534/ai-local-journalism-quiet-takeover" TargetMode="External"/><Relationship Id="rId2" Type="http://schemas.openxmlformats.org/officeDocument/2006/relationships/hyperlink" Target="https://kaptur.co/the-silent-collapse-generative-ais-erosion-of-photo-licensing-revenue/" TargetMode="External"/><Relationship Id="rId3" Type="http://schemas.openxmlformats.org/officeDocument/2006/relationships/hyperlink" Target="https://www.mediabistro.com/go-freelance/freelance-writing-jobs-in-the-age-of-ai-what-the-data-says-and-how-to-position-yourself/" TargetMode="External"/><Relationship Id="rId4" Type="http://schemas.openxmlformats.org/officeDocument/2006/relationships/slideLayout" Target="../slideLayouts/slideLayout1.xml"/><Relationship Id="rId5"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2" Type="http://schemas.openxmlformats.org/officeDocument/2006/relationships/hyperlink" Target="https://blog.pragmaticengineer.com/stack-overflow-is-almost-dead/" TargetMode="External"/><Relationship Id="rId3" Type="http://schemas.openxmlformats.org/officeDocument/2006/relationships/hyperlink" Target="https://developers.slashdot.org/story/24/11/25/1241210/tech-job-slump-hits-coding-bootcamp-graduates-as-ai-reshapes-industry" TargetMode="External"/><Relationship Id="rId1" Type="http://schemas.openxmlformats.org/officeDocument/2006/relationships/chart" Target="/ppt/charts/chart7.xml"/><Relationship Id="rId4" Type="http://schemas.openxmlformats.org/officeDocument/2006/relationships/slideLayout" Target="../slideLayouts/slideLayout1.xml"/><Relationship Id="rId5"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hyperlink" Target="https://www.brookings.edu/articles/hollywood-writers-went-on-strike-to-protect-their-livelihoods-from-generative-ai-their-remarkable-victory-matters-for-all-workers/" TargetMode="External"/><Relationship Id="rId2" Type="http://schemas.openxmlformats.org/officeDocument/2006/relationships/hyperlink" Target="https://www.cisac.org/Newsroom/news-releases/global-economic-study-shows-human-creators-future-risk-generative-ai" TargetMode="External"/><Relationship Id="rId3" Type="http://schemas.openxmlformats.org/officeDocument/2006/relationships/slideLayout" Target="../slideLayouts/slideLayout1.xml"/><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2" Type="http://schemas.openxmlformats.org/officeDocument/2006/relationships/hyperlink" Target="https://www.grandviewresearch.com/industry-analysis/large-language-model-llm-market-report" TargetMode="External"/><Relationship Id="rId3" Type="http://schemas.openxmlformats.org/officeDocument/2006/relationships/hyperlink" Target="https://finance.yahoo.com/news/openai-just-raised-a-historic-amount-of-money-here-are-2-stunning-numbers-you-shouldnt-forget-133202041.html" TargetMode="External"/><Relationship Id="rId1" Type="http://schemas.openxmlformats.org/officeDocument/2006/relationships/chart" Target="/ppt/charts/chart8.xml"/><Relationship Id="rId4" Type="http://schemas.openxmlformats.org/officeDocument/2006/relationships/slideLayout" Target="../slideLayouts/slideLayout1.xml"/><Relationship Id="rId5"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chart" Target="/ppt/charts/chart9.xml"/><Relationship Id="rId2" Type="http://schemas.openxmlformats.org/officeDocument/2006/relationships/slideLayout" Target="../slideLayouts/slideLayout1.xml"/><Relationship Id="rId3"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2" Type="http://schemas.openxmlformats.org/officeDocument/2006/relationships/hyperlink" Target="https://www.ifpi.org/resources/" TargetMode="External"/><Relationship Id="rId3" Type="http://schemas.openxmlformats.org/officeDocument/2006/relationships/hyperlink" Target="https://www.riaa.com/u-s-sales-database/" TargetMode="External"/><Relationship Id="rId1" Type="http://schemas.openxmlformats.org/officeDocument/2006/relationships/chart" Target="/ppt/charts/chart1.xml"/><Relationship Id="rId4" Type="http://schemas.openxmlformats.org/officeDocument/2006/relationships/slideLayout" Target="../slideLayouts/slideLayout1.xml"/><Relationship Id="rId5"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2" Type="http://schemas.openxmlformats.org/officeDocument/2006/relationships/hyperlink" Target="https://www.riaa.com/u-s-sales-database/" TargetMode="External"/><Relationship Id="rId1" Type="http://schemas.openxmlformats.org/officeDocument/2006/relationships/chart" Target="/ppt/charts/chart2.xml"/><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hyperlink" Target="https://ir.netflix.net/ir/sec-filings/" TargetMode="External"/><Relationship Id="rId2" Type="http://schemas.openxmlformats.org/officeDocument/2006/relationships/hyperlink" Target="https://www.sec.gov/cgi-bin/browse-edgar?action=getcompany&amp;CIK=0001085734" TargetMode="External"/><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2" Type="http://schemas.openxmlformats.org/officeDocument/2006/relationships/hyperlink" Target="https://www.degonline.org/" TargetMode="External"/><Relationship Id="rId3" Type="http://schemas.openxmlformats.org/officeDocument/2006/relationships/hyperlink" Target="https://www.statista.com/topics/1594/streaming/" TargetMode="External"/><Relationship Id="rId1" Type="http://schemas.openxmlformats.org/officeDocument/2006/relationships/chart" Target="/ppt/charts/chart3.xml"/><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hyperlink" Target="https://www.publishersweekly.com/" TargetMode="External"/><Relationship Id="rId2" Type="http://schemas.openxmlformats.org/officeDocument/2006/relationships/hyperlink" Target="https://publishers.org/aap-statshot/" TargetMode="External"/><Relationship Id="rId3" Type="http://schemas.openxmlformats.org/officeDocument/2006/relationships/slideLayout" Target="../slideLayouts/slideLayout1.xml"/><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2" Type="http://schemas.openxmlformats.org/officeDocument/2006/relationships/hyperlink" Target="https://www.pewresearch.org/journalism/fact-sheet/newspapers/" TargetMode="External"/><Relationship Id="rId3" Type="http://schemas.openxmlformats.org/officeDocument/2006/relationships/hyperlink" Target="https://www.medill.northwestern.edu/news/2025/news-deserts-hit-new-high-and-50-million-have-limited-access-to-local-news-study-finds.html" TargetMode="External"/><Relationship Id="rId1" Type="http://schemas.openxmlformats.org/officeDocument/2006/relationships/chart" Target="/ppt/charts/chart4.xml"/><Relationship Id="rId4" Type="http://schemas.openxmlformats.org/officeDocument/2006/relationships/slideLayout" Target="../slideLayouts/slideLayout1.xml"/><Relationship Id="rId5"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EA5A5"/>
          </a:solidFill>
          <a:ln/>
        </p:spPr>
      </p:sp>
      <p:sp>
        <p:nvSpPr>
          <p:cNvPr id="3" name="Text 1"/>
          <p:cNvSpPr/>
          <p:nvPr/>
        </p:nvSpPr>
        <p:spPr>
          <a:xfrm>
            <a:off x="640080" y="320040"/>
            <a:ext cx="2743200" cy="365760"/>
          </a:xfrm>
          <a:prstGeom prst="rect">
            <a:avLst/>
          </a:prstGeom>
          <a:noFill/>
          <a:ln/>
        </p:spPr>
        <p:txBody>
          <a:bodyPr wrap="square" lIns="0" tIns="0" rIns="0" bIns="0" rtlCol="0" anchor="ctr"/>
          <a:lstStyle/>
          <a:p>
            <a:pPr indent="0" marL="0">
              <a:buNone/>
            </a:pPr>
            <a:r>
              <a:rPr lang="en-US" sz="1300" b="1" i="1" dirty="0">
                <a:solidFill>
                  <a:srgbClr val="FFFFFF"/>
                </a:solidFill>
                <a:latin typeface="Trebuchet MS" pitchFamily="34" charset="0"/>
                <a:ea typeface="Trebuchet MS" pitchFamily="34" charset="-122"/>
                <a:cs typeface="Trebuchet MS" pitchFamily="34" charset="-120"/>
              </a:rPr>
              <a:t>StratechMedia</a:t>
            </a:r>
            <a:endParaRPr lang="en-US" sz="1300" dirty="0"/>
          </a:p>
        </p:txBody>
      </p:sp>
      <p:sp>
        <p:nvSpPr>
          <p:cNvPr id="4" name="Text 2"/>
          <p:cNvSpPr/>
          <p:nvPr/>
        </p:nvSpPr>
        <p:spPr>
          <a:xfrm>
            <a:off x="640080" y="1097280"/>
            <a:ext cx="7863840" cy="1828800"/>
          </a:xfrm>
          <a:prstGeom prst="rect">
            <a:avLst/>
          </a:prstGeom>
          <a:noFill/>
          <a:ln/>
        </p:spPr>
        <p:txBody>
          <a:bodyPr wrap="square" lIns="0" tIns="0" rIns="0" bIns="0" rtlCol="0" anchor="ctr"/>
          <a:lstStyle/>
          <a:p>
            <a:pPr indent="0" marL="0">
              <a:lnSpc>
                <a:spcPts val="5800"/>
              </a:lnSpc>
              <a:buNone/>
            </a:pPr>
            <a:r>
              <a:rPr lang="en-US" sz="5200" b="1" dirty="0">
                <a:solidFill>
                  <a:srgbClr val="FFFFFF"/>
                </a:solidFill>
                <a:latin typeface="Trebuchet MS" pitchFamily="34" charset="0"/>
                <a:ea typeface="Trebuchet MS" pitchFamily="34" charset="-122"/>
                <a:cs typeface="Trebuchet MS" pitchFamily="34" charset="-120"/>
              </a:rPr>
              <a:t>THE DISRUPTION</a:t>
            </a:r>
            <a:endParaRPr lang="en-US" sz="5200" dirty="0"/>
          </a:p>
          <a:p>
            <a:pPr indent="0" marL="0">
              <a:lnSpc>
                <a:spcPts val="5800"/>
              </a:lnSpc>
              <a:buNone/>
            </a:pPr>
            <a:r>
              <a:rPr lang="en-US" sz="5200" b="1" dirty="0">
                <a:solidFill>
                  <a:srgbClr val="FFFFFF"/>
                </a:solidFill>
                <a:latin typeface="Trebuchet MS" pitchFamily="34" charset="0"/>
                <a:ea typeface="Trebuchet MS" pitchFamily="34" charset="-122"/>
                <a:cs typeface="Trebuchet MS" pitchFamily="34" charset="-120"/>
              </a:rPr>
              <a:t>PLAYBOOK</a:t>
            </a:r>
            <a:endParaRPr lang="en-US" sz="5200" dirty="0"/>
          </a:p>
        </p:txBody>
      </p:sp>
      <p:sp>
        <p:nvSpPr>
          <p:cNvPr id="5" name="Text 3"/>
          <p:cNvSpPr/>
          <p:nvPr/>
        </p:nvSpPr>
        <p:spPr>
          <a:xfrm>
            <a:off x="640080" y="3017520"/>
            <a:ext cx="7315200" cy="822960"/>
          </a:xfrm>
          <a:prstGeom prst="rect">
            <a:avLst/>
          </a:prstGeom>
          <a:noFill/>
          <a:ln/>
        </p:spPr>
        <p:txBody>
          <a:bodyPr wrap="square" lIns="0" tIns="0" rIns="0" bIns="0" rtlCol="0" anchor="ctr"/>
          <a:lstStyle/>
          <a:p>
            <a:pPr indent="0" marL="0">
              <a:lnSpc>
                <a:spcPts val="2400"/>
              </a:lnSpc>
              <a:buNone/>
            </a:pPr>
            <a:r>
              <a:rPr lang="en-US" sz="1600" dirty="0">
                <a:solidFill>
                  <a:srgbClr val="6B8FA8"/>
                </a:solidFill>
                <a:latin typeface="Calibri" pitchFamily="34" charset="0"/>
                <a:ea typeface="Calibri" pitchFamily="34" charset="-122"/>
                <a:cs typeface="Calibri" pitchFamily="34" charset="-120"/>
              </a:rPr>
              <a:t>15 Tech Disruptions That Reshaped Industries</a:t>
            </a:r>
            <a:endParaRPr lang="en-US" sz="1600" dirty="0"/>
          </a:p>
          <a:p>
            <a:pPr indent="0" marL="0">
              <a:lnSpc>
                <a:spcPts val="2400"/>
              </a:lnSpc>
              <a:buNone/>
            </a:pPr>
            <a:r>
              <a:rPr lang="en-US" sz="1600" dirty="0">
                <a:solidFill>
                  <a:srgbClr val="6B8FA8"/>
                </a:solidFill>
                <a:latin typeface="Calibri" pitchFamily="34" charset="0"/>
                <a:ea typeface="Calibri" pitchFamily="34" charset="-122"/>
                <a:cs typeface="Calibri" pitchFamily="34" charset="-120"/>
              </a:rPr>
              <a:t>and What They Reveal About the LLM Revolution</a:t>
            </a:r>
            <a:endParaRPr lang="en-US" sz="1600" dirty="0"/>
          </a:p>
        </p:txBody>
      </p:sp>
      <p:sp>
        <p:nvSpPr>
          <p:cNvPr id="6" name="Text 4"/>
          <p:cNvSpPr/>
          <p:nvPr/>
        </p:nvSpPr>
        <p:spPr>
          <a:xfrm>
            <a:off x="640080" y="4114800"/>
            <a:ext cx="3657600" cy="365760"/>
          </a:xfrm>
          <a:prstGeom prst="rect">
            <a:avLst/>
          </a:prstGeom>
          <a:noFill/>
          <a:ln/>
        </p:spPr>
        <p:txBody>
          <a:bodyPr wrap="square" lIns="0" tIns="0" rIns="0" bIns="0" rtlCol="0" anchor="ctr"/>
          <a:lstStyle/>
          <a:p>
            <a:pPr indent="0" marL="0">
              <a:buNone/>
            </a:pPr>
            <a:r>
              <a:rPr lang="en-US" sz="1200" dirty="0">
                <a:solidFill>
                  <a:srgbClr val="4A6E85"/>
                </a:solidFill>
                <a:latin typeface="Calibri" pitchFamily="34" charset="0"/>
                <a:ea typeface="Calibri" pitchFamily="34" charset="-122"/>
                <a:cs typeface="Calibri" pitchFamily="34" charset="-120"/>
              </a:rPr>
              <a:t>StratechMedia  |  April 2026</a:t>
            </a:r>
            <a:endParaRPr lang="en-US" sz="1200" dirty="0"/>
          </a:p>
        </p:txBody>
      </p:sp>
      <p:sp>
        <p:nvSpPr>
          <p:cNvPr id="7" name="Text 5"/>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8" name="Text 6"/>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 / 26</a:t>
            </a:r>
            <a:endParaRPr lang="en-US" sz="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Photography: Kodak → Smartphones</a:t>
            </a:r>
            <a:endParaRPr lang="en-US" sz="2400" dirty="0"/>
          </a:p>
        </p:txBody>
      </p:sp>
      <p:sp>
        <p:nvSpPr>
          <p:cNvPr id="4" name="Shape 2"/>
          <p:cNvSpPr/>
          <p:nvPr/>
        </p:nvSpPr>
        <p:spPr>
          <a:xfrm>
            <a:off x="365760" y="914400"/>
            <a:ext cx="1554480" cy="2103120"/>
          </a:xfrm>
          <a:prstGeom prst="rect">
            <a:avLst/>
          </a:prstGeom>
          <a:solidFill>
            <a:srgbClr val="0C1C2C"/>
          </a:solidFill>
          <a:ln/>
        </p:spPr>
      </p:sp>
      <p:sp>
        <p:nvSpPr>
          <p:cNvPr id="5" name="Text 3"/>
          <p:cNvSpPr/>
          <p:nvPr/>
        </p:nvSpPr>
        <p:spPr>
          <a:xfrm>
            <a:off x="365760" y="1005840"/>
            <a:ext cx="1554480" cy="411480"/>
          </a:xfrm>
          <a:prstGeom prst="rect">
            <a:avLst/>
          </a:prstGeom>
          <a:noFill/>
          <a:ln/>
        </p:spPr>
        <p:txBody>
          <a:bodyPr wrap="square" lIns="0" tIns="0" rIns="0" bIns="0" rtlCol="0" anchor="ctr"/>
          <a:lstStyle/>
          <a:p>
            <a:pPr algn="ctr" indent="0" marL="0">
              <a:buNone/>
            </a:pPr>
            <a:r>
              <a:rPr lang="en-US" sz="2000" b="1" dirty="0">
                <a:solidFill>
                  <a:srgbClr val="0EA5A5"/>
                </a:solidFill>
                <a:latin typeface="Trebuchet MS" pitchFamily="34" charset="0"/>
                <a:ea typeface="Trebuchet MS" pitchFamily="34" charset="-122"/>
                <a:cs typeface="Trebuchet MS" pitchFamily="34" charset="-120"/>
              </a:rPr>
              <a:t>1996</a:t>
            </a:r>
            <a:endParaRPr lang="en-US" sz="2000" dirty="0"/>
          </a:p>
        </p:txBody>
      </p:sp>
      <p:sp>
        <p:nvSpPr>
          <p:cNvPr id="6" name="Text 4"/>
          <p:cNvSpPr/>
          <p:nvPr/>
        </p:nvSpPr>
        <p:spPr>
          <a:xfrm>
            <a:off x="457200" y="1463040"/>
            <a:ext cx="1371600" cy="1188720"/>
          </a:xfrm>
          <a:prstGeom prst="rect">
            <a:avLst/>
          </a:prstGeom>
          <a:noFill/>
          <a:ln/>
        </p:spPr>
        <p:txBody>
          <a:bodyPr wrap="square" lIns="0" tIns="0" rIns="0" bIns="0" rtlCol="0" anchor="ctr"/>
          <a:lstStyle/>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Peak: $16B revenue</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$30B market cap</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145K employees</a:t>
            </a:r>
            <a:endParaRPr lang="en-US" sz="1000" dirty="0"/>
          </a:p>
        </p:txBody>
      </p:sp>
      <p:sp>
        <p:nvSpPr>
          <p:cNvPr id="7" name="Shape 5"/>
          <p:cNvSpPr/>
          <p:nvPr/>
        </p:nvSpPr>
        <p:spPr>
          <a:xfrm>
            <a:off x="2103120" y="914400"/>
            <a:ext cx="1554480" cy="2103120"/>
          </a:xfrm>
          <a:prstGeom prst="rect">
            <a:avLst/>
          </a:prstGeom>
          <a:solidFill>
            <a:srgbClr val="0C1C2C"/>
          </a:solidFill>
          <a:ln/>
        </p:spPr>
      </p:sp>
      <p:sp>
        <p:nvSpPr>
          <p:cNvPr id="8" name="Text 6"/>
          <p:cNvSpPr/>
          <p:nvPr/>
        </p:nvSpPr>
        <p:spPr>
          <a:xfrm>
            <a:off x="2103120" y="1005840"/>
            <a:ext cx="1554480" cy="411480"/>
          </a:xfrm>
          <a:prstGeom prst="rect">
            <a:avLst/>
          </a:prstGeom>
          <a:noFill/>
          <a:ln/>
        </p:spPr>
        <p:txBody>
          <a:bodyPr wrap="square" lIns="0" tIns="0" rIns="0" bIns="0" rtlCol="0" anchor="ctr"/>
          <a:lstStyle/>
          <a:p>
            <a:pPr algn="ctr" indent="0" marL="0">
              <a:buNone/>
            </a:pPr>
            <a:r>
              <a:rPr lang="en-US" sz="2000" b="1" dirty="0">
                <a:solidFill>
                  <a:srgbClr val="0B8080"/>
                </a:solidFill>
                <a:latin typeface="Trebuchet MS" pitchFamily="34" charset="0"/>
                <a:ea typeface="Trebuchet MS" pitchFamily="34" charset="-122"/>
                <a:cs typeface="Trebuchet MS" pitchFamily="34" charset="-120"/>
              </a:rPr>
              <a:t>2000</a:t>
            </a:r>
            <a:endParaRPr lang="en-US" sz="2000" dirty="0"/>
          </a:p>
        </p:txBody>
      </p:sp>
      <p:sp>
        <p:nvSpPr>
          <p:cNvPr id="9" name="Text 7"/>
          <p:cNvSpPr/>
          <p:nvPr/>
        </p:nvSpPr>
        <p:spPr>
          <a:xfrm>
            <a:off x="2194560" y="1463040"/>
            <a:ext cx="1371600" cy="1188720"/>
          </a:xfrm>
          <a:prstGeom prst="rect">
            <a:avLst/>
          </a:prstGeom>
          <a:noFill/>
          <a:ln/>
        </p:spPr>
        <p:txBody>
          <a:bodyPr wrap="square" lIns="0" tIns="0" rIns="0" bIns="0" rtlCol="0" anchor="ctr"/>
          <a:lstStyle/>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Film sales peak</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Digital cameras</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emerge</a:t>
            </a:r>
            <a:endParaRPr lang="en-US" sz="1000" dirty="0"/>
          </a:p>
        </p:txBody>
      </p:sp>
      <p:sp>
        <p:nvSpPr>
          <p:cNvPr id="10" name="Shape 8"/>
          <p:cNvSpPr/>
          <p:nvPr/>
        </p:nvSpPr>
        <p:spPr>
          <a:xfrm>
            <a:off x="3840480" y="914400"/>
            <a:ext cx="1554480" cy="2103120"/>
          </a:xfrm>
          <a:prstGeom prst="rect">
            <a:avLst/>
          </a:prstGeom>
          <a:solidFill>
            <a:srgbClr val="0C1C2C"/>
          </a:solidFill>
          <a:ln/>
        </p:spPr>
      </p:sp>
      <p:sp>
        <p:nvSpPr>
          <p:cNvPr id="11" name="Text 9"/>
          <p:cNvSpPr/>
          <p:nvPr/>
        </p:nvSpPr>
        <p:spPr>
          <a:xfrm>
            <a:off x="3840480" y="1005840"/>
            <a:ext cx="1554480" cy="411480"/>
          </a:xfrm>
          <a:prstGeom prst="rect">
            <a:avLst/>
          </a:prstGeom>
          <a:noFill/>
          <a:ln/>
        </p:spPr>
        <p:txBody>
          <a:bodyPr wrap="square" lIns="0" tIns="0" rIns="0" bIns="0" rtlCol="0" anchor="ctr"/>
          <a:lstStyle/>
          <a:p>
            <a:pPr algn="ctr" indent="0" marL="0">
              <a:buNone/>
            </a:pPr>
            <a:r>
              <a:rPr lang="en-US" sz="2000" b="1" dirty="0">
                <a:solidFill>
                  <a:srgbClr val="F5C842"/>
                </a:solidFill>
                <a:latin typeface="Trebuchet MS" pitchFamily="34" charset="0"/>
                <a:ea typeface="Trebuchet MS" pitchFamily="34" charset="-122"/>
                <a:cs typeface="Trebuchet MS" pitchFamily="34" charset="-120"/>
              </a:rPr>
              <a:t>2007</a:t>
            </a:r>
            <a:endParaRPr lang="en-US" sz="2000" dirty="0"/>
          </a:p>
        </p:txBody>
      </p:sp>
      <p:sp>
        <p:nvSpPr>
          <p:cNvPr id="12" name="Text 10"/>
          <p:cNvSpPr/>
          <p:nvPr/>
        </p:nvSpPr>
        <p:spPr>
          <a:xfrm>
            <a:off x="3931920" y="1463040"/>
            <a:ext cx="1371600" cy="1188720"/>
          </a:xfrm>
          <a:prstGeom prst="rect">
            <a:avLst/>
          </a:prstGeom>
          <a:noFill/>
          <a:ln/>
        </p:spPr>
        <p:txBody>
          <a:bodyPr wrap="square" lIns="0" tIns="0" rIns="0" bIns="0" rtlCol="0" anchor="ctr"/>
          <a:lstStyle/>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iPhone launches</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Smartphone camera</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era begins</a:t>
            </a:r>
            <a:endParaRPr lang="en-US" sz="1000" dirty="0"/>
          </a:p>
        </p:txBody>
      </p:sp>
      <p:sp>
        <p:nvSpPr>
          <p:cNvPr id="13" name="Shape 11"/>
          <p:cNvSpPr/>
          <p:nvPr/>
        </p:nvSpPr>
        <p:spPr>
          <a:xfrm>
            <a:off x="5577840" y="914400"/>
            <a:ext cx="1554480" cy="2103120"/>
          </a:xfrm>
          <a:prstGeom prst="rect">
            <a:avLst/>
          </a:prstGeom>
          <a:solidFill>
            <a:srgbClr val="0C1C2C"/>
          </a:solidFill>
          <a:ln/>
        </p:spPr>
      </p:sp>
      <p:sp>
        <p:nvSpPr>
          <p:cNvPr id="14" name="Text 12"/>
          <p:cNvSpPr/>
          <p:nvPr/>
        </p:nvSpPr>
        <p:spPr>
          <a:xfrm>
            <a:off x="5577840" y="1005840"/>
            <a:ext cx="1554480" cy="411480"/>
          </a:xfrm>
          <a:prstGeom prst="rect">
            <a:avLst/>
          </a:prstGeom>
          <a:noFill/>
          <a:ln/>
        </p:spPr>
        <p:txBody>
          <a:bodyPr wrap="square" lIns="0" tIns="0" rIns="0" bIns="0" rtlCol="0" anchor="ctr"/>
          <a:lstStyle/>
          <a:p>
            <a:pPr algn="ctr" indent="0" marL="0">
              <a:buNone/>
            </a:pPr>
            <a:r>
              <a:rPr lang="en-US" sz="2000" b="1" dirty="0">
                <a:solidFill>
                  <a:srgbClr val="F5A623"/>
                </a:solidFill>
                <a:latin typeface="Trebuchet MS" pitchFamily="34" charset="0"/>
                <a:ea typeface="Trebuchet MS" pitchFamily="34" charset="-122"/>
                <a:cs typeface="Trebuchet MS" pitchFamily="34" charset="-120"/>
              </a:rPr>
              <a:t>2010</a:t>
            </a:r>
            <a:endParaRPr lang="en-US" sz="2000" dirty="0"/>
          </a:p>
        </p:txBody>
      </p:sp>
      <p:sp>
        <p:nvSpPr>
          <p:cNvPr id="15" name="Text 13"/>
          <p:cNvSpPr/>
          <p:nvPr/>
        </p:nvSpPr>
        <p:spPr>
          <a:xfrm>
            <a:off x="5669280" y="1463040"/>
            <a:ext cx="1371600" cy="1188720"/>
          </a:xfrm>
          <a:prstGeom prst="rect">
            <a:avLst/>
          </a:prstGeom>
          <a:noFill/>
          <a:ln/>
        </p:spPr>
        <p:txBody>
          <a:bodyPr wrap="square" lIns="0" tIns="0" rIns="0" bIns="0" rtlCol="0" anchor="ctr"/>
          <a:lstStyle/>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Camera peak:</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121M units</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then collapse</a:t>
            </a:r>
            <a:endParaRPr lang="en-US" sz="1000" dirty="0"/>
          </a:p>
        </p:txBody>
      </p:sp>
      <p:sp>
        <p:nvSpPr>
          <p:cNvPr id="16" name="Shape 14"/>
          <p:cNvSpPr/>
          <p:nvPr/>
        </p:nvSpPr>
        <p:spPr>
          <a:xfrm>
            <a:off x="7315200" y="914400"/>
            <a:ext cx="1554480" cy="2103120"/>
          </a:xfrm>
          <a:prstGeom prst="rect">
            <a:avLst/>
          </a:prstGeom>
          <a:solidFill>
            <a:srgbClr val="0C1C2C"/>
          </a:solidFill>
          <a:ln/>
        </p:spPr>
      </p:sp>
      <p:sp>
        <p:nvSpPr>
          <p:cNvPr id="17" name="Text 15"/>
          <p:cNvSpPr/>
          <p:nvPr/>
        </p:nvSpPr>
        <p:spPr>
          <a:xfrm>
            <a:off x="7315200" y="1005840"/>
            <a:ext cx="1554480" cy="411480"/>
          </a:xfrm>
          <a:prstGeom prst="rect">
            <a:avLst/>
          </a:prstGeom>
          <a:noFill/>
          <a:ln/>
        </p:spPr>
        <p:txBody>
          <a:bodyPr wrap="square" lIns="0" tIns="0" rIns="0" bIns="0" rtlCol="0" anchor="ctr"/>
          <a:lstStyle/>
          <a:p>
            <a:pPr algn="ctr" indent="0" marL="0">
              <a:buNone/>
            </a:pPr>
            <a:r>
              <a:rPr lang="en-US" sz="2000" b="1" dirty="0">
                <a:solidFill>
                  <a:srgbClr val="FF5C5C"/>
                </a:solidFill>
                <a:latin typeface="Trebuchet MS" pitchFamily="34" charset="0"/>
                <a:ea typeface="Trebuchet MS" pitchFamily="34" charset="-122"/>
                <a:cs typeface="Trebuchet MS" pitchFamily="34" charset="-120"/>
              </a:rPr>
              <a:t>2012</a:t>
            </a:r>
            <a:endParaRPr lang="en-US" sz="2000" dirty="0"/>
          </a:p>
        </p:txBody>
      </p:sp>
      <p:sp>
        <p:nvSpPr>
          <p:cNvPr id="18" name="Text 16"/>
          <p:cNvSpPr/>
          <p:nvPr/>
        </p:nvSpPr>
        <p:spPr>
          <a:xfrm>
            <a:off x="7406640" y="1463040"/>
            <a:ext cx="1371600" cy="1188720"/>
          </a:xfrm>
          <a:prstGeom prst="rect">
            <a:avLst/>
          </a:prstGeom>
          <a:noFill/>
          <a:ln/>
        </p:spPr>
        <p:txBody>
          <a:bodyPr wrap="square" lIns="0" tIns="0" rIns="0" bIns="0" rtlCol="0" anchor="ctr"/>
          <a:lstStyle/>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Bankruptcy</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Stock: $0.54</a:t>
            </a:r>
            <a:endParaRPr lang="en-US" sz="1000" dirty="0"/>
          </a:p>
          <a:p>
            <a:pPr algn="ctr" indent="0" marL="0">
              <a:lnSpc>
                <a:spcPts val="1500"/>
              </a:lnSpc>
              <a:buNone/>
            </a:pPr>
            <a:r>
              <a:rPr lang="en-US" sz="1000" dirty="0">
                <a:solidFill>
                  <a:srgbClr val="6B8FA8"/>
                </a:solidFill>
                <a:latin typeface="Calibri" pitchFamily="34" charset="0"/>
                <a:ea typeface="Calibri" pitchFamily="34" charset="-122"/>
                <a:cs typeface="Calibri" pitchFamily="34" charset="-120"/>
              </a:rPr>
              <a:t>10K employees</a:t>
            </a:r>
            <a:endParaRPr lang="en-US" sz="1000" dirty="0"/>
          </a:p>
        </p:txBody>
      </p:sp>
      <p:sp>
        <p:nvSpPr>
          <p:cNvPr id="19" name="Shape 17"/>
          <p:cNvSpPr/>
          <p:nvPr/>
        </p:nvSpPr>
        <p:spPr>
          <a:xfrm>
            <a:off x="457200" y="3246120"/>
            <a:ext cx="3931920" cy="1188720"/>
          </a:xfrm>
          <a:prstGeom prst="rect">
            <a:avLst/>
          </a:prstGeom>
          <a:solidFill>
            <a:srgbClr val="0C1C2C"/>
          </a:solidFill>
          <a:ln/>
        </p:spPr>
      </p:sp>
      <p:sp>
        <p:nvSpPr>
          <p:cNvPr id="20" name="Text 18"/>
          <p:cNvSpPr/>
          <p:nvPr/>
        </p:nvSpPr>
        <p:spPr>
          <a:xfrm>
            <a:off x="640080" y="3337560"/>
            <a:ext cx="3657600" cy="274320"/>
          </a:xfrm>
          <a:prstGeom prst="rect">
            <a:avLst/>
          </a:prstGeom>
          <a:noFill/>
          <a:ln/>
        </p:spPr>
        <p:txBody>
          <a:bodyPr wrap="square" lIns="0" tIns="0" rIns="0" bIns="0" rtlCol="0" anchor="ctr"/>
          <a:lstStyle/>
          <a:p>
            <a:pPr indent="0" marL="0">
              <a:buNone/>
            </a:pPr>
            <a:r>
              <a:rPr lang="en-US" sz="1100" b="1" dirty="0">
                <a:solidFill>
                  <a:srgbClr val="F5A623"/>
                </a:solidFill>
                <a:latin typeface="Trebuchet MS" pitchFamily="34" charset="0"/>
                <a:ea typeface="Trebuchet MS" pitchFamily="34" charset="-122"/>
                <a:cs typeface="Trebuchet MS" pitchFamily="34" charset="-120"/>
              </a:rPr>
              <a:t>KODAK KNEW</a:t>
            </a:r>
            <a:endParaRPr lang="en-US" sz="1100" dirty="0"/>
          </a:p>
        </p:txBody>
      </p:sp>
      <p:sp>
        <p:nvSpPr>
          <p:cNvPr id="21" name="Text 19"/>
          <p:cNvSpPr/>
          <p:nvPr/>
        </p:nvSpPr>
        <p:spPr>
          <a:xfrm>
            <a:off x="640080" y="3611880"/>
            <a:ext cx="3566160" cy="68580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Internal 1981 study confirmed digital would replace film.</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Held 1,000+ digital imaging patents. Chose to protect</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80% film margins instead of cannibalizing its own product.</a:t>
            </a:r>
            <a:endParaRPr lang="en-US" sz="1000" dirty="0"/>
          </a:p>
        </p:txBody>
      </p:sp>
      <p:sp>
        <p:nvSpPr>
          <p:cNvPr id="22" name="Shape 20"/>
          <p:cNvSpPr/>
          <p:nvPr/>
        </p:nvSpPr>
        <p:spPr>
          <a:xfrm>
            <a:off x="4754880" y="3246120"/>
            <a:ext cx="3931920" cy="1188720"/>
          </a:xfrm>
          <a:prstGeom prst="rect">
            <a:avLst/>
          </a:prstGeom>
          <a:solidFill>
            <a:srgbClr val="0C1C2C"/>
          </a:solidFill>
          <a:ln/>
        </p:spPr>
      </p:sp>
      <p:sp>
        <p:nvSpPr>
          <p:cNvPr id="23" name="Text 21"/>
          <p:cNvSpPr/>
          <p:nvPr/>
        </p:nvSpPr>
        <p:spPr>
          <a:xfrm>
            <a:off x="4937760" y="3337560"/>
            <a:ext cx="365760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FUJIFILM ADAPTED</a:t>
            </a:r>
            <a:endParaRPr lang="en-US" sz="1100" dirty="0"/>
          </a:p>
        </p:txBody>
      </p:sp>
      <p:sp>
        <p:nvSpPr>
          <p:cNvPr id="24" name="Text 22"/>
          <p:cNvSpPr/>
          <p:nvPr/>
        </p:nvSpPr>
        <p:spPr>
          <a:xfrm>
            <a:off x="4937760" y="3611880"/>
            <a:ext cx="3566160" cy="68580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Faced identical disruption. Diversified into healthcare,</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cosmetics, LCD films. Posted record revenue ($21B+) the</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same year Kodak went bankrupt.</a:t>
            </a:r>
            <a:endParaRPr lang="en-US" sz="1000" dirty="0"/>
          </a:p>
        </p:txBody>
      </p:sp>
      <p:sp>
        <p:nvSpPr>
          <p:cNvPr id="25" name="Text 23"/>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1" invalidUrl="" action="" tgtFrame="" tooltip="" history="1" highlightClick="0" endSnd="0">
                  <a:extLst>
                    <a:ext uri="{A12FA001-AC4F-418D-AE19-62706E023703}">
                      <ahyp:hlinkClr xmlns:ahyp="http://schemas.microsoft.com/office/drawing/2018/hyperlinkcolor" val="tx"/>
                    </a:ext>
                  </a:extLst>
                </a:hlinkClick>
              </a:rPr>
              <a:t>Forbes</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Quartr</a:t>
            </a:r>
            <a:endParaRPr lang="en-US" sz="800" dirty="0"/>
          </a:p>
        </p:txBody>
      </p:sp>
      <p:sp>
        <p:nvSpPr>
          <p:cNvPr id="26" name="Text 24"/>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27" name="Text 25"/>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10 / 26</a:t>
            </a:r>
            <a:endParaRPr lang="en-US" sz="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Advertising: Broadcast → Programmatic</a:t>
            </a:r>
            <a:endParaRPr lang="en-US" sz="2400" dirty="0"/>
          </a:p>
        </p:txBody>
      </p:sp>
      <p:graphicFrame>
        <p:nvGraphicFramePr>
          <p:cNvPr id="4" name="Chart 0" descr=""/>
          <p:cNvGraphicFramePr/>
          <p:nvPr/>
        </p:nvGraphicFramePr>
        <p:xfrm>
          <a:off x="457200" y="914400"/>
          <a:ext cx="4846320" cy="320040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5577840" y="914400"/>
            <a:ext cx="3108960" cy="3200400"/>
          </a:xfrm>
          <a:prstGeom prst="rect">
            <a:avLst/>
          </a:prstGeom>
          <a:solidFill>
            <a:srgbClr val="0C1C2C"/>
          </a:solidFill>
          <a:ln/>
        </p:spPr>
      </p:sp>
      <p:sp>
        <p:nvSpPr>
          <p:cNvPr id="6" name="Text 3"/>
          <p:cNvSpPr/>
          <p:nvPr/>
        </p:nvSpPr>
        <p:spPr>
          <a:xfrm>
            <a:off x="5715000" y="1024128"/>
            <a:ext cx="283464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THE PLATFORM CAPTURE</a:t>
            </a:r>
            <a:endParaRPr lang="en-US" sz="1100" dirty="0"/>
          </a:p>
        </p:txBody>
      </p:sp>
      <p:sp>
        <p:nvSpPr>
          <p:cNvPr id="7" name="Text 4"/>
          <p:cNvSpPr/>
          <p:nvPr/>
        </p:nvSpPr>
        <p:spPr>
          <a:xfrm>
            <a:off x="5715000" y="1371600"/>
            <a:ext cx="28346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Google + Meta command 54-61%</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of global digital ad revenue</a:t>
            </a:r>
            <a:endParaRPr lang="en-US" sz="900" dirty="0"/>
          </a:p>
        </p:txBody>
      </p:sp>
      <p:sp>
        <p:nvSpPr>
          <p:cNvPr id="8" name="Text 5"/>
          <p:cNvSpPr/>
          <p:nvPr/>
        </p:nvSpPr>
        <p:spPr>
          <a:xfrm>
            <a:off x="5715000" y="1874520"/>
            <a:ext cx="28346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90% of digital display ads are</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now bought programmatically</a:t>
            </a:r>
            <a:endParaRPr lang="en-US" sz="900" dirty="0"/>
          </a:p>
        </p:txBody>
      </p:sp>
      <p:sp>
        <p:nvSpPr>
          <p:cNvPr id="9" name="Text 6"/>
          <p:cNvSpPr/>
          <p:nvPr/>
        </p:nvSpPr>
        <p:spPr>
          <a:xfrm>
            <a:off x="5715000" y="2377440"/>
            <a:ext cx="28346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Programmatic market: $678B,</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projected $2.75T by 2030</a:t>
            </a:r>
            <a:endParaRPr lang="en-US" sz="900" dirty="0"/>
          </a:p>
        </p:txBody>
      </p:sp>
      <p:sp>
        <p:nvSpPr>
          <p:cNvPr id="10" name="Text 7"/>
          <p:cNvSpPr/>
          <p:nvPr/>
        </p:nvSpPr>
        <p:spPr>
          <a:xfrm>
            <a:off x="5715000" y="2880360"/>
            <a:ext cx="28346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Newspaper ad revenue fell 80%</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as digital captured spend</a:t>
            </a:r>
            <a:endParaRPr lang="en-US" sz="900" dirty="0"/>
          </a:p>
        </p:txBody>
      </p:sp>
      <p:sp>
        <p:nvSpPr>
          <p:cNvPr id="11" name="Text 8"/>
          <p:cNvSpPr/>
          <p:nvPr/>
        </p:nvSpPr>
        <p:spPr>
          <a:xfrm>
            <a:off x="5715000" y="3383280"/>
            <a:ext cx="28346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Brands buy directly on platforms,</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bypassing traditional agencies</a:t>
            </a:r>
            <a:endParaRPr lang="en-US" sz="900" dirty="0"/>
          </a:p>
        </p:txBody>
      </p:sp>
      <p:sp>
        <p:nvSpPr>
          <p:cNvPr id="12" name="Text 9"/>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Alphabet SEC Filings</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3" invalidUrl="" action="" tgtFrame="" tooltip="" history="1" highlightClick="0" endSnd="0">
                  <a:extLst>
                    <a:ext uri="{A12FA001-AC4F-418D-AE19-62706E023703}">
                      <ahyp:hlinkClr xmlns:ahyp="http://schemas.microsoft.com/office/drawing/2018/hyperlinkcolor" val="tx"/>
                    </a:ext>
                  </a:extLst>
                </a:hlinkClick>
              </a:rPr>
              <a:t>Meta Investor Relations</a:t>
            </a:r>
            <a:endParaRPr lang="en-US" sz="800" dirty="0"/>
          </a:p>
        </p:txBody>
      </p:sp>
      <p:sp>
        <p:nvSpPr>
          <p:cNvPr id="13" name="Text 10"/>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14" name="Text 11"/>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11 / 26</a:t>
            </a:r>
            <a:endParaRPr lang="en-US" sz="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Six More Industries Disrupted</a:t>
            </a:r>
            <a:endParaRPr lang="en-US" sz="2400" dirty="0"/>
          </a:p>
        </p:txBody>
      </p:sp>
      <p:sp>
        <p:nvSpPr>
          <p:cNvPr id="4" name="Shape 2"/>
          <p:cNvSpPr/>
          <p:nvPr/>
        </p:nvSpPr>
        <p:spPr>
          <a:xfrm>
            <a:off x="457200" y="868680"/>
            <a:ext cx="2606040" cy="1874520"/>
          </a:xfrm>
          <a:prstGeom prst="rect">
            <a:avLst/>
          </a:prstGeom>
          <a:solidFill>
            <a:srgbClr val="0C1C2C"/>
          </a:solidFill>
          <a:ln/>
        </p:spPr>
      </p:sp>
      <p:sp>
        <p:nvSpPr>
          <p:cNvPr id="5" name="Text 3"/>
          <p:cNvSpPr/>
          <p:nvPr/>
        </p:nvSpPr>
        <p:spPr>
          <a:xfrm>
            <a:off x="594360" y="960120"/>
            <a:ext cx="233172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ENCYCLOPEDIAS</a:t>
            </a:r>
            <a:endParaRPr lang="en-US" sz="1100" dirty="0"/>
          </a:p>
        </p:txBody>
      </p:sp>
      <p:sp>
        <p:nvSpPr>
          <p:cNvPr id="6" name="Text 4"/>
          <p:cNvSpPr/>
          <p:nvPr/>
        </p:nvSpPr>
        <p:spPr>
          <a:xfrm>
            <a:off x="594360" y="1280160"/>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Peak</a:t>
            </a:r>
            <a:endParaRPr lang="en-US" sz="750" dirty="0"/>
          </a:p>
        </p:txBody>
      </p:sp>
      <p:sp>
        <p:nvSpPr>
          <p:cNvPr id="7" name="Text 5"/>
          <p:cNvSpPr/>
          <p:nvPr/>
        </p:nvSpPr>
        <p:spPr>
          <a:xfrm>
            <a:off x="1234440" y="1280160"/>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$650M (Britannica, 1990)</a:t>
            </a:r>
            <a:endParaRPr lang="en-US" sz="850" dirty="0"/>
          </a:p>
        </p:txBody>
      </p:sp>
      <p:sp>
        <p:nvSpPr>
          <p:cNvPr id="8" name="Text 6"/>
          <p:cNvSpPr/>
          <p:nvPr/>
        </p:nvSpPr>
        <p:spPr>
          <a:xfrm>
            <a:off x="594360" y="1627632"/>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Trough</a:t>
            </a:r>
            <a:endParaRPr lang="en-US" sz="750" dirty="0"/>
          </a:p>
        </p:txBody>
      </p:sp>
      <p:sp>
        <p:nvSpPr>
          <p:cNvPr id="9" name="Text 7"/>
          <p:cNvSpPr/>
          <p:nvPr/>
        </p:nvSpPr>
        <p:spPr>
          <a:xfrm>
            <a:off x="1234440" y="1627632"/>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Print ended 2012</a:t>
            </a:r>
            <a:endParaRPr lang="en-US" sz="850" dirty="0"/>
          </a:p>
        </p:txBody>
      </p:sp>
      <p:sp>
        <p:nvSpPr>
          <p:cNvPr id="10" name="Text 8"/>
          <p:cNvSpPr/>
          <p:nvPr/>
        </p:nvSpPr>
        <p:spPr>
          <a:xfrm>
            <a:off x="594360" y="1975104"/>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Disruptor</a:t>
            </a:r>
            <a:endParaRPr lang="en-US" sz="750" dirty="0"/>
          </a:p>
        </p:txBody>
      </p:sp>
      <p:sp>
        <p:nvSpPr>
          <p:cNvPr id="11" name="Text 9"/>
          <p:cNvSpPr/>
          <p:nvPr/>
        </p:nvSpPr>
        <p:spPr>
          <a:xfrm>
            <a:off x="1234440" y="1975104"/>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Wikipedia (free)</a:t>
            </a:r>
            <a:endParaRPr lang="en-US" sz="850" dirty="0"/>
          </a:p>
        </p:txBody>
      </p:sp>
      <p:sp>
        <p:nvSpPr>
          <p:cNvPr id="12" name="Text 10"/>
          <p:cNvSpPr/>
          <p:nvPr/>
        </p:nvSpPr>
        <p:spPr>
          <a:xfrm>
            <a:off x="594360" y="2322576"/>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Casualty</a:t>
            </a:r>
            <a:endParaRPr lang="en-US" sz="750" dirty="0"/>
          </a:p>
        </p:txBody>
      </p:sp>
      <p:sp>
        <p:nvSpPr>
          <p:cNvPr id="13" name="Text 11"/>
          <p:cNvSpPr/>
          <p:nvPr/>
        </p:nvSpPr>
        <p:spPr>
          <a:xfrm>
            <a:off x="1234440" y="2322576"/>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Encarta shut down 2009</a:t>
            </a:r>
            <a:endParaRPr lang="en-US" sz="850" dirty="0"/>
          </a:p>
        </p:txBody>
      </p:sp>
      <p:sp>
        <p:nvSpPr>
          <p:cNvPr id="14" name="Shape 12"/>
          <p:cNvSpPr/>
          <p:nvPr/>
        </p:nvSpPr>
        <p:spPr>
          <a:xfrm>
            <a:off x="3291840" y="868680"/>
            <a:ext cx="2606040" cy="1874520"/>
          </a:xfrm>
          <a:prstGeom prst="rect">
            <a:avLst/>
          </a:prstGeom>
          <a:solidFill>
            <a:srgbClr val="0C1C2C"/>
          </a:solidFill>
          <a:ln/>
        </p:spPr>
      </p:sp>
      <p:sp>
        <p:nvSpPr>
          <p:cNvPr id="15" name="Text 13"/>
          <p:cNvSpPr/>
          <p:nvPr/>
        </p:nvSpPr>
        <p:spPr>
          <a:xfrm>
            <a:off x="3429000" y="960120"/>
            <a:ext cx="233172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TRAVEL AGENCIES</a:t>
            </a:r>
            <a:endParaRPr lang="en-US" sz="1100" dirty="0"/>
          </a:p>
        </p:txBody>
      </p:sp>
      <p:sp>
        <p:nvSpPr>
          <p:cNvPr id="16" name="Text 14"/>
          <p:cNvSpPr/>
          <p:nvPr/>
        </p:nvSpPr>
        <p:spPr>
          <a:xfrm>
            <a:off x="3429000" y="1280160"/>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Peak</a:t>
            </a:r>
            <a:endParaRPr lang="en-US" sz="750" dirty="0"/>
          </a:p>
        </p:txBody>
      </p:sp>
      <p:sp>
        <p:nvSpPr>
          <p:cNvPr id="17" name="Text 15"/>
          <p:cNvSpPr/>
          <p:nvPr/>
        </p:nvSpPr>
        <p:spPr>
          <a:xfrm>
            <a:off x="4069080" y="1280160"/>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124K US agents (2000)</a:t>
            </a:r>
            <a:endParaRPr lang="en-US" sz="850" dirty="0"/>
          </a:p>
        </p:txBody>
      </p:sp>
      <p:sp>
        <p:nvSpPr>
          <p:cNvPr id="18" name="Text 16"/>
          <p:cNvSpPr/>
          <p:nvPr/>
        </p:nvSpPr>
        <p:spPr>
          <a:xfrm>
            <a:off x="3429000" y="1627632"/>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Trough</a:t>
            </a:r>
            <a:endParaRPr lang="en-US" sz="750" dirty="0"/>
          </a:p>
        </p:txBody>
      </p:sp>
      <p:sp>
        <p:nvSpPr>
          <p:cNvPr id="19" name="Text 17"/>
          <p:cNvSpPr/>
          <p:nvPr/>
        </p:nvSpPr>
        <p:spPr>
          <a:xfrm>
            <a:off x="4069080" y="1627632"/>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58K agents today (-53%)</a:t>
            </a:r>
            <a:endParaRPr lang="en-US" sz="850" dirty="0"/>
          </a:p>
        </p:txBody>
      </p:sp>
      <p:sp>
        <p:nvSpPr>
          <p:cNvPr id="20" name="Text 18"/>
          <p:cNvSpPr/>
          <p:nvPr/>
        </p:nvSpPr>
        <p:spPr>
          <a:xfrm>
            <a:off x="3429000" y="1975104"/>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Disruptor</a:t>
            </a:r>
            <a:endParaRPr lang="en-US" sz="750" dirty="0"/>
          </a:p>
        </p:txBody>
      </p:sp>
      <p:sp>
        <p:nvSpPr>
          <p:cNvPr id="21" name="Text 19"/>
          <p:cNvSpPr/>
          <p:nvPr/>
        </p:nvSpPr>
        <p:spPr>
          <a:xfrm>
            <a:off x="4069080" y="1975104"/>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Booking.com, Expedia</a:t>
            </a:r>
            <a:endParaRPr lang="en-US" sz="850" dirty="0"/>
          </a:p>
        </p:txBody>
      </p:sp>
      <p:sp>
        <p:nvSpPr>
          <p:cNvPr id="22" name="Text 20"/>
          <p:cNvSpPr/>
          <p:nvPr/>
        </p:nvSpPr>
        <p:spPr>
          <a:xfrm>
            <a:off x="3429000" y="2322576"/>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Casualty</a:t>
            </a:r>
            <a:endParaRPr lang="en-US" sz="750" dirty="0"/>
          </a:p>
        </p:txBody>
      </p:sp>
      <p:sp>
        <p:nvSpPr>
          <p:cNvPr id="23" name="Text 21"/>
          <p:cNvSpPr/>
          <p:nvPr/>
        </p:nvSpPr>
        <p:spPr>
          <a:xfrm>
            <a:off x="4069080" y="2322576"/>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Thomas Cook collapsed 2019</a:t>
            </a:r>
            <a:endParaRPr lang="en-US" sz="850" dirty="0"/>
          </a:p>
        </p:txBody>
      </p:sp>
      <p:sp>
        <p:nvSpPr>
          <p:cNvPr id="24" name="Shape 22"/>
          <p:cNvSpPr/>
          <p:nvPr/>
        </p:nvSpPr>
        <p:spPr>
          <a:xfrm>
            <a:off x="6126480" y="868680"/>
            <a:ext cx="2606040" cy="1874520"/>
          </a:xfrm>
          <a:prstGeom prst="rect">
            <a:avLst/>
          </a:prstGeom>
          <a:solidFill>
            <a:srgbClr val="0C1C2C"/>
          </a:solidFill>
          <a:ln/>
        </p:spPr>
      </p:sp>
      <p:sp>
        <p:nvSpPr>
          <p:cNvPr id="25" name="Text 23"/>
          <p:cNvSpPr/>
          <p:nvPr/>
        </p:nvSpPr>
        <p:spPr>
          <a:xfrm>
            <a:off x="6263640" y="960120"/>
            <a:ext cx="233172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MAPS / GPS</a:t>
            </a:r>
            <a:endParaRPr lang="en-US" sz="1100" dirty="0"/>
          </a:p>
        </p:txBody>
      </p:sp>
      <p:sp>
        <p:nvSpPr>
          <p:cNvPr id="26" name="Text 24"/>
          <p:cNvSpPr/>
          <p:nvPr/>
        </p:nvSpPr>
        <p:spPr>
          <a:xfrm>
            <a:off x="6263640" y="1280160"/>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Peak</a:t>
            </a:r>
            <a:endParaRPr lang="en-US" sz="750" dirty="0"/>
          </a:p>
        </p:txBody>
      </p:sp>
      <p:sp>
        <p:nvSpPr>
          <p:cNvPr id="27" name="Text 25"/>
          <p:cNvSpPr/>
          <p:nvPr/>
        </p:nvSpPr>
        <p:spPr>
          <a:xfrm>
            <a:off x="6903720" y="1280160"/>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TomTom: $9.15B (2007)</a:t>
            </a:r>
            <a:endParaRPr lang="en-US" sz="850" dirty="0"/>
          </a:p>
        </p:txBody>
      </p:sp>
      <p:sp>
        <p:nvSpPr>
          <p:cNvPr id="28" name="Text 26"/>
          <p:cNvSpPr/>
          <p:nvPr/>
        </p:nvSpPr>
        <p:spPr>
          <a:xfrm>
            <a:off x="6263640" y="1627632"/>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Trough</a:t>
            </a:r>
            <a:endParaRPr lang="en-US" sz="750" dirty="0"/>
          </a:p>
        </p:txBody>
      </p:sp>
      <p:sp>
        <p:nvSpPr>
          <p:cNvPr id="29" name="Text 27"/>
          <p:cNvSpPr/>
          <p:nvPr/>
        </p:nvSpPr>
        <p:spPr>
          <a:xfrm>
            <a:off x="6903720" y="1627632"/>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TomTom: $0.64B (-93%)</a:t>
            </a:r>
            <a:endParaRPr lang="en-US" sz="850" dirty="0"/>
          </a:p>
        </p:txBody>
      </p:sp>
      <p:sp>
        <p:nvSpPr>
          <p:cNvPr id="30" name="Text 28"/>
          <p:cNvSpPr/>
          <p:nvPr/>
        </p:nvSpPr>
        <p:spPr>
          <a:xfrm>
            <a:off x="6263640" y="1975104"/>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Disruptor</a:t>
            </a:r>
            <a:endParaRPr lang="en-US" sz="750" dirty="0"/>
          </a:p>
        </p:txBody>
      </p:sp>
      <p:sp>
        <p:nvSpPr>
          <p:cNvPr id="31" name="Text 29"/>
          <p:cNvSpPr/>
          <p:nvPr/>
        </p:nvSpPr>
        <p:spPr>
          <a:xfrm>
            <a:off x="6903720" y="1975104"/>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Google Maps (free)</a:t>
            </a:r>
            <a:endParaRPr lang="en-US" sz="850" dirty="0"/>
          </a:p>
        </p:txBody>
      </p:sp>
      <p:sp>
        <p:nvSpPr>
          <p:cNvPr id="32" name="Text 30"/>
          <p:cNvSpPr/>
          <p:nvPr/>
        </p:nvSpPr>
        <p:spPr>
          <a:xfrm>
            <a:off x="6263640" y="2322576"/>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Casualty</a:t>
            </a:r>
            <a:endParaRPr lang="en-US" sz="750" dirty="0"/>
          </a:p>
        </p:txBody>
      </p:sp>
      <p:sp>
        <p:nvSpPr>
          <p:cNvPr id="33" name="Text 31"/>
          <p:cNvSpPr/>
          <p:nvPr/>
        </p:nvSpPr>
        <p:spPr>
          <a:xfrm>
            <a:off x="6903720" y="2322576"/>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Garmin stock fell 88%</a:t>
            </a:r>
            <a:endParaRPr lang="en-US" sz="850" dirty="0"/>
          </a:p>
        </p:txBody>
      </p:sp>
      <p:sp>
        <p:nvSpPr>
          <p:cNvPr id="34" name="Shape 32"/>
          <p:cNvSpPr/>
          <p:nvPr/>
        </p:nvSpPr>
        <p:spPr>
          <a:xfrm>
            <a:off x="457200" y="2971800"/>
            <a:ext cx="2606040" cy="1874520"/>
          </a:xfrm>
          <a:prstGeom prst="rect">
            <a:avLst/>
          </a:prstGeom>
          <a:solidFill>
            <a:srgbClr val="0C1C2C"/>
          </a:solidFill>
          <a:ln/>
        </p:spPr>
      </p:sp>
      <p:sp>
        <p:nvSpPr>
          <p:cNvPr id="35" name="Text 33"/>
          <p:cNvSpPr/>
          <p:nvPr/>
        </p:nvSpPr>
        <p:spPr>
          <a:xfrm>
            <a:off x="594360" y="3063240"/>
            <a:ext cx="233172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TELECOM</a:t>
            </a:r>
            <a:endParaRPr lang="en-US" sz="1100" dirty="0"/>
          </a:p>
        </p:txBody>
      </p:sp>
      <p:sp>
        <p:nvSpPr>
          <p:cNvPr id="36" name="Text 34"/>
          <p:cNvSpPr/>
          <p:nvPr/>
        </p:nvSpPr>
        <p:spPr>
          <a:xfrm>
            <a:off x="594360" y="3383280"/>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Peak</a:t>
            </a:r>
            <a:endParaRPr lang="en-US" sz="750" dirty="0"/>
          </a:p>
        </p:txBody>
      </p:sp>
      <p:sp>
        <p:nvSpPr>
          <p:cNvPr id="37" name="Text 35"/>
          <p:cNvSpPr/>
          <p:nvPr/>
        </p:nvSpPr>
        <p:spPr>
          <a:xfrm>
            <a:off x="1234440" y="3383280"/>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192.5M US landlines (2000)</a:t>
            </a:r>
            <a:endParaRPr lang="en-US" sz="850" dirty="0"/>
          </a:p>
        </p:txBody>
      </p:sp>
      <p:sp>
        <p:nvSpPr>
          <p:cNvPr id="38" name="Text 36"/>
          <p:cNvSpPr/>
          <p:nvPr/>
        </p:nvSpPr>
        <p:spPr>
          <a:xfrm>
            <a:off x="594360" y="3730752"/>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Trough</a:t>
            </a:r>
            <a:endParaRPr lang="en-US" sz="750" dirty="0"/>
          </a:p>
        </p:txBody>
      </p:sp>
      <p:sp>
        <p:nvSpPr>
          <p:cNvPr id="39" name="Text 37"/>
          <p:cNvSpPr/>
          <p:nvPr/>
        </p:nvSpPr>
        <p:spPr>
          <a:xfrm>
            <a:off x="1234440" y="3730752"/>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36M lines (2021, -81%)</a:t>
            </a:r>
            <a:endParaRPr lang="en-US" sz="850" dirty="0"/>
          </a:p>
        </p:txBody>
      </p:sp>
      <p:sp>
        <p:nvSpPr>
          <p:cNvPr id="40" name="Text 38"/>
          <p:cNvSpPr/>
          <p:nvPr/>
        </p:nvSpPr>
        <p:spPr>
          <a:xfrm>
            <a:off x="594360" y="4078224"/>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Disruptor</a:t>
            </a:r>
            <a:endParaRPr lang="en-US" sz="750" dirty="0"/>
          </a:p>
        </p:txBody>
      </p:sp>
      <p:sp>
        <p:nvSpPr>
          <p:cNvPr id="41" name="Text 39"/>
          <p:cNvSpPr/>
          <p:nvPr/>
        </p:nvSpPr>
        <p:spPr>
          <a:xfrm>
            <a:off x="1234440" y="4078224"/>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WhatsApp, VoIP</a:t>
            </a:r>
            <a:endParaRPr lang="en-US" sz="850" dirty="0"/>
          </a:p>
        </p:txBody>
      </p:sp>
      <p:sp>
        <p:nvSpPr>
          <p:cNvPr id="42" name="Text 40"/>
          <p:cNvSpPr/>
          <p:nvPr/>
        </p:nvSpPr>
        <p:spPr>
          <a:xfrm>
            <a:off x="594360" y="4425696"/>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Casualty</a:t>
            </a:r>
            <a:endParaRPr lang="en-US" sz="750" dirty="0"/>
          </a:p>
        </p:txBody>
      </p:sp>
      <p:sp>
        <p:nvSpPr>
          <p:cNvPr id="43" name="Text 41"/>
          <p:cNvSpPr/>
          <p:nvPr/>
        </p:nvSpPr>
        <p:spPr>
          <a:xfrm>
            <a:off x="1234440" y="4425696"/>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Yellow Pages bankrupt</a:t>
            </a:r>
            <a:endParaRPr lang="en-US" sz="850" dirty="0"/>
          </a:p>
        </p:txBody>
      </p:sp>
      <p:sp>
        <p:nvSpPr>
          <p:cNvPr id="44" name="Shape 42"/>
          <p:cNvSpPr/>
          <p:nvPr/>
        </p:nvSpPr>
        <p:spPr>
          <a:xfrm>
            <a:off x="3291840" y="2971800"/>
            <a:ext cx="2606040" cy="1874520"/>
          </a:xfrm>
          <a:prstGeom prst="rect">
            <a:avLst/>
          </a:prstGeom>
          <a:solidFill>
            <a:srgbClr val="0C1C2C"/>
          </a:solidFill>
          <a:ln/>
        </p:spPr>
      </p:sp>
      <p:sp>
        <p:nvSpPr>
          <p:cNvPr id="45" name="Text 43"/>
          <p:cNvSpPr/>
          <p:nvPr/>
        </p:nvSpPr>
        <p:spPr>
          <a:xfrm>
            <a:off x="3429000" y="3063240"/>
            <a:ext cx="233172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RETAIL</a:t>
            </a:r>
            <a:endParaRPr lang="en-US" sz="1100" dirty="0"/>
          </a:p>
        </p:txBody>
      </p:sp>
      <p:sp>
        <p:nvSpPr>
          <p:cNvPr id="46" name="Text 44"/>
          <p:cNvSpPr/>
          <p:nvPr/>
        </p:nvSpPr>
        <p:spPr>
          <a:xfrm>
            <a:off x="3429000" y="3383280"/>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Peak</a:t>
            </a:r>
            <a:endParaRPr lang="en-US" sz="750" dirty="0"/>
          </a:p>
        </p:txBody>
      </p:sp>
      <p:sp>
        <p:nvSpPr>
          <p:cNvPr id="47" name="Text 45"/>
          <p:cNvSpPr/>
          <p:nvPr/>
        </p:nvSpPr>
        <p:spPr>
          <a:xfrm>
            <a:off x="4069080" y="3383280"/>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Sears: $53B revenue (2006)</a:t>
            </a:r>
            <a:endParaRPr lang="en-US" sz="850" dirty="0"/>
          </a:p>
        </p:txBody>
      </p:sp>
      <p:sp>
        <p:nvSpPr>
          <p:cNvPr id="48" name="Text 46"/>
          <p:cNvSpPr/>
          <p:nvPr/>
        </p:nvSpPr>
        <p:spPr>
          <a:xfrm>
            <a:off x="3429000" y="3730752"/>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Trough</a:t>
            </a:r>
            <a:endParaRPr lang="en-US" sz="750" dirty="0"/>
          </a:p>
        </p:txBody>
      </p:sp>
      <p:sp>
        <p:nvSpPr>
          <p:cNvPr id="49" name="Text 47"/>
          <p:cNvSpPr/>
          <p:nvPr/>
        </p:nvSpPr>
        <p:spPr>
          <a:xfrm>
            <a:off x="4069080" y="3730752"/>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Bankrupt 2018, 5 stores left</a:t>
            </a:r>
            <a:endParaRPr lang="en-US" sz="850" dirty="0"/>
          </a:p>
        </p:txBody>
      </p:sp>
      <p:sp>
        <p:nvSpPr>
          <p:cNvPr id="50" name="Text 48"/>
          <p:cNvSpPr/>
          <p:nvPr/>
        </p:nvSpPr>
        <p:spPr>
          <a:xfrm>
            <a:off x="3429000" y="4078224"/>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Disruptor</a:t>
            </a:r>
            <a:endParaRPr lang="en-US" sz="750" dirty="0"/>
          </a:p>
        </p:txBody>
      </p:sp>
      <p:sp>
        <p:nvSpPr>
          <p:cNvPr id="51" name="Text 49"/>
          <p:cNvSpPr/>
          <p:nvPr/>
        </p:nvSpPr>
        <p:spPr>
          <a:xfrm>
            <a:off x="4069080" y="4078224"/>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Amazon ($440B e-com)</a:t>
            </a:r>
            <a:endParaRPr lang="en-US" sz="850" dirty="0"/>
          </a:p>
        </p:txBody>
      </p:sp>
      <p:sp>
        <p:nvSpPr>
          <p:cNvPr id="52" name="Text 50"/>
          <p:cNvSpPr/>
          <p:nvPr/>
        </p:nvSpPr>
        <p:spPr>
          <a:xfrm>
            <a:off x="3429000" y="4425696"/>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Casualty</a:t>
            </a:r>
            <a:endParaRPr lang="en-US" sz="750" dirty="0"/>
          </a:p>
        </p:txBody>
      </p:sp>
      <p:sp>
        <p:nvSpPr>
          <p:cNvPr id="53" name="Text 51"/>
          <p:cNvSpPr/>
          <p:nvPr/>
        </p:nvSpPr>
        <p:spPr>
          <a:xfrm>
            <a:off x="4069080" y="4425696"/>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Dept stores: 14.5% → &lt;2%</a:t>
            </a:r>
            <a:endParaRPr lang="en-US" sz="850" dirty="0"/>
          </a:p>
        </p:txBody>
      </p:sp>
      <p:sp>
        <p:nvSpPr>
          <p:cNvPr id="54" name="Shape 52"/>
          <p:cNvSpPr/>
          <p:nvPr/>
        </p:nvSpPr>
        <p:spPr>
          <a:xfrm>
            <a:off x="6126480" y="2971800"/>
            <a:ext cx="2606040" cy="1874520"/>
          </a:xfrm>
          <a:prstGeom prst="rect">
            <a:avLst/>
          </a:prstGeom>
          <a:solidFill>
            <a:srgbClr val="0C1C2C"/>
          </a:solidFill>
          <a:ln/>
        </p:spPr>
      </p:sp>
      <p:sp>
        <p:nvSpPr>
          <p:cNvPr id="55" name="Text 53"/>
          <p:cNvSpPr/>
          <p:nvPr/>
        </p:nvSpPr>
        <p:spPr>
          <a:xfrm>
            <a:off x="6263640" y="3063240"/>
            <a:ext cx="233172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TAXIS</a:t>
            </a:r>
            <a:endParaRPr lang="en-US" sz="1100" dirty="0"/>
          </a:p>
        </p:txBody>
      </p:sp>
      <p:sp>
        <p:nvSpPr>
          <p:cNvPr id="56" name="Text 54"/>
          <p:cNvSpPr/>
          <p:nvPr/>
        </p:nvSpPr>
        <p:spPr>
          <a:xfrm>
            <a:off x="6263640" y="3383280"/>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Peak</a:t>
            </a:r>
            <a:endParaRPr lang="en-US" sz="750" dirty="0"/>
          </a:p>
        </p:txBody>
      </p:sp>
      <p:sp>
        <p:nvSpPr>
          <p:cNvPr id="57" name="Text 55"/>
          <p:cNvSpPr/>
          <p:nvPr/>
        </p:nvSpPr>
        <p:spPr>
          <a:xfrm>
            <a:off x="6903720" y="3383280"/>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NYC medallion: $1.24M (2014)</a:t>
            </a:r>
            <a:endParaRPr lang="en-US" sz="850" dirty="0"/>
          </a:p>
        </p:txBody>
      </p:sp>
      <p:sp>
        <p:nvSpPr>
          <p:cNvPr id="58" name="Text 56"/>
          <p:cNvSpPr/>
          <p:nvPr/>
        </p:nvSpPr>
        <p:spPr>
          <a:xfrm>
            <a:off x="6263640" y="3730752"/>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Trough</a:t>
            </a:r>
            <a:endParaRPr lang="en-US" sz="750" dirty="0"/>
          </a:p>
        </p:txBody>
      </p:sp>
      <p:sp>
        <p:nvSpPr>
          <p:cNvPr id="59" name="Text 57"/>
          <p:cNvSpPr/>
          <p:nvPr/>
        </p:nvSpPr>
        <p:spPr>
          <a:xfrm>
            <a:off x="6903720" y="3730752"/>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Medallion: $60K (-95%)</a:t>
            </a:r>
            <a:endParaRPr lang="en-US" sz="850" dirty="0"/>
          </a:p>
        </p:txBody>
      </p:sp>
      <p:sp>
        <p:nvSpPr>
          <p:cNvPr id="60" name="Text 58"/>
          <p:cNvSpPr/>
          <p:nvPr/>
        </p:nvSpPr>
        <p:spPr>
          <a:xfrm>
            <a:off x="6263640" y="4078224"/>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Disruptor</a:t>
            </a:r>
            <a:endParaRPr lang="en-US" sz="750" dirty="0"/>
          </a:p>
        </p:txBody>
      </p:sp>
      <p:sp>
        <p:nvSpPr>
          <p:cNvPr id="61" name="Text 59"/>
          <p:cNvSpPr/>
          <p:nvPr/>
        </p:nvSpPr>
        <p:spPr>
          <a:xfrm>
            <a:off x="6903720" y="4078224"/>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Uber (IPO $82B, 2019)</a:t>
            </a:r>
            <a:endParaRPr lang="en-US" sz="850" dirty="0"/>
          </a:p>
        </p:txBody>
      </p:sp>
      <p:sp>
        <p:nvSpPr>
          <p:cNvPr id="62" name="Text 60"/>
          <p:cNvSpPr/>
          <p:nvPr/>
        </p:nvSpPr>
        <p:spPr>
          <a:xfrm>
            <a:off x="6263640" y="4425696"/>
            <a:ext cx="640080" cy="274320"/>
          </a:xfrm>
          <a:prstGeom prst="rect">
            <a:avLst/>
          </a:prstGeom>
          <a:noFill/>
          <a:ln/>
        </p:spPr>
        <p:txBody>
          <a:bodyPr wrap="square" lIns="0" tIns="0" rIns="0" bIns="0" rtlCol="0" anchor="ctr"/>
          <a:lstStyle/>
          <a:p>
            <a:pPr indent="0" marL="0">
              <a:buNone/>
            </a:pPr>
            <a:r>
              <a:rPr lang="en-US" sz="750" b="1" dirty="0">
                <a:solidFill>
                  <a:srgbClr val="4A6E85"/>
                </a:solidFill>
                <a:latin typeface="Calibri" pitchFamily="34" charset="0"/>
                <a:ea typeface="Calibri" pitchFamily="34" charset="-122"/>
                <a:cs typeface="Calibri" pitchFamily="34" charset="-120"/>
              </a:rPr>
              <a:t>Casualty</a:t>
            </a:r>
            <a:endParaRPr lang="en-US" sz="750" dirty="0"/>
          </a:p>
        </p:txBody>
      </p:sp>
      <p:sp>
        <p:nvSpPr>
          <p:cNvPr id="63" name="Text 61"/>
          <p:cNvSpPr/>
          <p:nvPr/>
        </p:nvSpPr>
        <p:spPr>
          <a:xfrm>
            <a:off x="6903720" y="4425696"/>
            <a:ext cx="1691640" cy="274320"/>
          </a:xfrm>
          <a:prstGeom prst="rect">
            <a:avLst/>
          </a:prstGeom>
          <a:noFill/>
          <a:ln/>
        </p:spPr>
        <p:txBody>
          <a:bodyPr wrap="square" lIns="0" tIns="0" rIns="0" bIns="0" rtlCol="0" anchor="ctr"/>
          <a:lstStyle/>
          <a:p>
            <a:pPr indent="0" marL="0">
              <a:buNone/>
            </a:pPr>
            <a:r>
              <a:rPr lang="en-US" sz="850" dirty="0">
                <a:solidFill>
                  <a:srgbClr val="E8EAF6"/>
                </a:solidFill>
                <a:latin typeface="Calibri" pitchFamily="34" charset="0"/>
                <a:ea typeface="Calibri" pitchFamily="34" charset="-122"/>
                <a:cs typeface="Calibri" pitchFamily="34" charset="-120"/>
              </a:rPr>
              <a:t>Yellow Cab SF bankrupt</a:t>
            </a:r>
            <a:endParaRPr lang="en-US" sz="850" dirty="0"/>
          </a:p>
        </p:txBody>
      </p:sp>
      <p:sp>
        <p:nvSpPr>
          <p:cNvPr id="64" name="Text 62"/>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1" invalidUrl="" action="" tgtFrame="" tooltip="" history="1" highlightClick="0" endSnd="0">
                  <a:extLst>
                    <a:ext uri="{A12FA001-AC4F-418D-AE19-62706E023703}">
                      <ahyp:hlinkClr xmlns:ahyp="http://schemas.microsoft.com/office/drawing/2018/hyperlinkcolor" val="tx"/>
                    </a:ext>
                  </a:extLst>
                </a:hlinkClick>
              </a:rPr>
              <a:t>Reuters</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SEC Filings</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3" invalidUrl="" action="" tgtFrame="" tooltip="" history="1" highlightClick="0" endSnd="0">
                  <a:extLst>
                    <a:ext uri="{A12FA001-AC4F-418D-AE19-62706E023703}">
                      <ahyp:hlinkClr xmlns:ahyp="http://schemas.microsoft.com/office/drawing/2018/hyperlinkcolor" val="tx"/>
                    </a:ext>
                  </a:extLst>
                </a:hlinkClick>
              </a:rPr>
              <a:t>CIPA</a:t>
            </a:r>
            <a:endParaRPr lang="en-US" sz="800" dirty="0"/>
          </a:p>
        </p:txBody>
      </p:sp>
      <p:sp>
        <p:nvSpPr>
          <p:cNvPr id="65" name="Text 63"/>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66" name="Text 64"/>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12 / 26</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Stock Brokerage: Commissions → Zero</a:t>
            </a:r>
            <a:endParaRPr lang="en-US" sz="2400" dirty="0"/>
          </a:p>
        </p:txBody>
      </p:sp>
      <p:graphicFrame>
        <p:nvGraphicFramePr>
          <p:cNvPr id="4" name="Chart 0" descr=""/>
          <p:cNvGraphicFramePr/>
          <p:nvPr/>
        </p:nvGraphicFramePr>
        <p:xfrm>
          <a:off x="457200" y="914400"/>
          <a:ext cx="4572000" cy="292608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5303520" y="914400"/>
            <a:ext cx="3383280" cy="3383280"/>
          </a:xfrm>
          <a:prstGeom prst="rect">
            <a:avLst/>
          </a:prstGeom>
          <a:solidFill>
            <a:srgbClr val="0C1C2C"/>
          </a:solidFill>
          <a:ln/>
        </p:spPr>
      </p:sp>
      <p:sp>
        <p:nvSpPr>
          <p:cNvPr id="6" name="Text 3"/>
          <p:cNvSpPr/>
          <p:nvPr/>
        </p:nvSpPr>
        <p:spPr>
          <a:xfrm>
            <a:off x="5486400" y="1024128"/>
            <a:ext cx="3017520" cy="274320"/>
          </a:xfrm>
          <a:prstGeom prst="rect">
            <a:avLst/>
          </a:prstGeom>
          <a:noFill/>
          <a:ln/>
        </p:spPr>
        <p:txBody>
          <a:bodyPr wrap="square" lIns="0" tIns="0" rIns="0" bIns="0" rtlCol="0" anchor="ctr"/>
          <a:lstStyle/>
          <a:p>
            <a:pPr indent="0" marL="0">
              <a:buNone/>
            </a:pPr>
            <a:r>
              <a:rPr lang="en-US" sz="1100" b="1" dirty="0">
                <a:solidFill>
                  <a:srgbClr val="F5A623"/>
                </a:solidFill>
                <a:latin typeface="Trebuchet MS" pitchFamily="34" charset="0"/>
                <a:ea typeface="Trebuchet MS" pitchFamily="34" charset="-122"/>
                <a:cs typeface="Trebuchet MS" pitchFamily="34" charset="-120"/>
              </a:rPr>
              <a:t>THE ZERO-FEE CASCADE</a:t>
            </a:r>
            <a:endParaRPr lang="en-US" sz="1100" dirty="0"/>
          </a:p>
        </p:txBody>
      </p:sp>
      <p:sp>
        <p:nvSpPr>
          <p:cNvPr id="7" name="Text 4"/>
          <p:cNvSpPr/>
          <p:nvPr/>
        </p:nvSpPr>
        <p:spPr>
          <a:xfrm>
            <a:off x="5486400" y="1371600"/>
            <a:ext cx="301752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Robinhood launches (2013) with $0 commissions, funded by PFOF</a:t>
            </a:r>
            <a:endParaRPr lang="en-US" sz="900" dirty="0"/>
          </a:p>
        </p:txBody>
      </p:sp>
      <p:sp>
        <p:nvSpPr>
          <p:cNvPr id="8" name="Text 5"/>
          <p:cNvSpPr/>
          <p:nvPr/>
        </p:nvSpPr>
        <p:spPr>
          <a:xfrm>
            <a:off x="5486400" y="1847088"/>
            <a:ext cx="301752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22.5M Robinhood users by 2019 force the industry hand</a:t>
            </a:r>
            <a:endParaRPr lang="en-US" sz="900" dirty="0"/>
          </a:p>
        </p:txBody>
      </p:sp>
      <p:sp>
        <p:nvSpPr>
          <p:cNvPr id="9" name="Text 6"/>
          <p:cNvSpPr/>
          <p:nvPr/>
        </p:nvSpPr>
        <p:spPr>
          <a:xfrm>
            <a:off x="5486400" y="2322576"/>
            <a:ext cx="301752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Oct 1, 2019: Schwab goes to $0. TD Ameritrade, E*Trade follow in 48 hours</a:t>
            </a:r>
            <a:endParaRPr lang="en-US" sz="900" dirty="0"/>
          </a:p>
        </p:txBody>
      </p:sp>
      <p:sp>
        <p:nvSpPr>
          <p:cNvPr id="10" name="Text 7"/>
          <p:cNvSpPr/>
          <p:nvPr/>
        </p:nvSpPr>
        <p:spPr>
          <a:xfrm>
            <a:off x="5486400" y="2798064"/>
            <a:ext cx="301752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TD Ameritrade loses 32% of net revenue overnight</a:t>
            </a:r>
            <a:endParaRPr lang="en-US" sz="900" dirty="0"/>
          </a:p>
        </p:txBody>
      </p:sp>
      <p:sp>
        <p:nvSpPr>
          <p:cNvPr id="11" name="Text 8"/>
          <p:cNvSpPr/>
          <p:nvPr/>
        </p:nvSpPr>
        <p:spPr>
          <a:xfrm>
            <a:off x="5486400" y="3273552"/>
            <a:ext cx="301752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Schwab acquires TD Ameritrade for $26B (forced consolidation)</a:t>
            </a:r>
            <a:endParaRPr lang="en-US" sz="900" dirty="0"/>
          </a:p>
        </p:txBody>
      </p:sp>
      <p:sp>
        <p:nvSpPr>
          <p:cNvPr id="12" name="Text 9"/>
          <p:cNvSpPr/>
          <p:nvPr/>
        </p:nvSpPr>
        <p:spPr>
          <a:xfrm>
            <a:off x="5486400" y="3749040"/>
            <a:ext cx="301752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Revenue shifts from commissions to PFOF, interest income, premium</a:t>
            </a:r>
            <a:endParaRPr lang="en-US" sz="900" dirty="0"/>
          </a:p>
        </p:txBody>
      </p:sp>
      <p:sp>
        <p:nvSpPr>
          <p:cNvPr id="13" name="Text 10"/>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Reuters</a:t>
            </a:r>
            <a:endParaRPr lang="en-US" sz="800" dirty="0"/>
          </a:p>
        </p:txBody>
      </p:sp>
      <p:sp>
        <p:nvSpPr>
          <p:cNvPr id="14" name="Text 11"/>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15" name="Text 12"/>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13 / 26</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C1C2C"/>
          </a:solidFill>
          <a:ln/>
        </p:spPr>
      </p:sp>
      <p:sp>
        <p:nvSpPr>
          <p:cNvPr id="3" name="Shape 1"/>
          <p:cNvSpPr/>
          <p:nvPr/>
        </p:nvSpPr>
        <p:spPr>
          <a:xfrm>
            <a:off x="0" y="0"/>
            <a:ext cx="109728" cy="5143500"/>
          </a:xfrm>
          <a:prstGeom prst="rect">
            <a:avLst/>
          </a:prstGeom>
          <a:solidFill>
            <a:srgbClr val="0EA5A5"/>
          </a:solidFill>
          <a:ln/>
        </p:spPr>
      </p:sp>
      <p:sp>
        <p:nvSpPr>
          <p:cNvPr id="4" name="Text 2"/>
          <p:cNvSpPr/>
          <p:nvPr/>
        </p:nvSpPr>
        <p:spPr>
          <a:xfrm>
            <a:off x="640080" y="1463040"/>
            <a:ext cx="7863840" cy="457200"/>
          </a:xfrm>
          <a:prstGeom prst="rect">
            <a:avLst/>
          </a:prstGeom>
          <a:noFill/>
          <a:ln/>
        </p:spPr>
        <p:txBody>
          <a:bodyPr wrap="square" lIns="0" tIns="0" rIns="0" bIns="0" rtlCol="0" anchor="ctr"/>
          <a:lstStyle/>
          <a:p>
            <a:pPr indent="0" marL="0">
              <a:buNone/>
            </a:pPr>
            <a:r>
              <a:rPr lang="en-US" sz="1600" b="1" dirty="0">
                <a:solidFill>
                  <a:srgbClr val="0EA5A5"/>
                </a:solidFill>
                <a:latin typeface="Trebuchet MS" pitchFamily="34" charset="0"/>
                <a:ea typeface="Trebuchet MS" pitchFamily="34" charset="-122"/>
                <a:cs typeface="Trebuchet MS" pitchFamily="34" charset="-120"/>
              </a:rPr>
              <a:t>PART II</a:t>
            </a:r>
            <a:endParaRPr lang="en-US" sz="1600" dirty="0"/>
          </a:p>
        </p:txBody>
      </p:sp>
      <p:sp>
        <p:nvSpPr>
          <p:cNvPr id="5" name="Text 3"/>
          <p:cNvSpPr/>
          <p:nvPr/>
        </p:nvSpPr>
        <p:spPr>
          <a:xfrm>
            <a:off x="640080" y="1920240"/>
            <a:ext cx="7863840" cy="1280160"/>
          </a:xfrm>
          <a:prstGeom prst="rect">
            <a:avLst/>
          </a:prstGeom>
          <a:noFill/>
          <a:ln/>
        </p:spPr>
        <p:txBody>
          <a:bodyPr wrap="square" lIns="0" tIns="0" rIns="0" bIns="0" rtlCol="0" anchor="ctr"/>
          <a:lstStyle/>
          <a:p>
            <a:pPr indent="0" marL="0">
              <a:lnSpc>
                <a:spcPts val="5400"/>
              </a:lnSpc>
              <a:buNone/>
            </a:pPr>
            <a:r>
              <a:rPr lang="en-US" sz="4800" b="1" dirty="0">
                <a:solidFill>
                  <a:srgbClr val="FFFFFF"/>
                </a:solidFill>
                <a:latin typeface="Trebuchet MS" pitchFamily="34" charset="0"/>
                <a:ea typeface="Trebuchet MS" pitchFamily="34" charset="-122"/>
                <a:cs typeface="Trebuchet MS" pitchFamily="34" charset="-120"/>
              </a:rPr>
              <a:t>THE LLM</a:t>
            </a:r>
            <a:endParaRPr lang="en-US" sz="4800" dirty="0"/>
          </a:p>
          <a:p>
            <a:pPr indent="0" marL="0">
              <a:lnSpc>
                <a:spcPts val="5400"/>
              </a:lnSpc>
              <a:buNone/>
            </a:pPr>
            <a:r>
              <a:rPr lang="en-US" sz="4800" b="1" dirty="0">
                <a:solidFill>
                  <a:srgbClr val="FFFFFF"/>
                </a:solidFill>
                <a:latin typeface="Trebuchet MS" pitchFamily="34" charset="0"/>
                <a:ea typeface="Trebuchet MS" pitchFamily="34" charset="-122"/>
                <a:cs typeface="Trebuchet MS" pitchFamily="34" charset="-120"/>
              </a:rPr>
              <a:t>DISRUPTION</a:t>
            </a:r>
            <a:endParaRPr lang="en-US" sz="4800" dirty="0"/>
          </a:p>
        </p:txBody>
      </p:sp>
      <p:sp>
        <p:nvSpPr>
          <p:cNvPr id="6" name="Text 4"/>
          <p:cNvSpPr/>
          <p:nvPr/>
        </p:nvSpPr>
        <p:spPr>
          <a:xfrm>
            <a:off x="640080" y="3291840"/>
            <a:ext cx="6400800" cy="457200"/>
          </a:xfrm>
          <a:prstGeom prst="rect">
            <a:avLst/>
          </a:prstGeom>
          <a:noFill/>
          <a:ln/>
        </p:spPr>
        <p:txBody>
          <a:bodyPr wrap="square" lIns="0" tIns="0" rIns="0" bIns="0" rtlCol="0" anchor="ctr"/>
          <a:lstStyle/>
          <a:p>
            <a:pPr indent="0" marL="0">
              <a:lnSpc>
                <a:spcPts val="2200"/>
              </a:lnSpc>
              <a:buNone/>
            </a:pPr>
            <a:r>
              <a:rPr lang="en-US" sz="1500" dirty="0">
                <a:solidFill>
                  <a:srgbClr val="6B8FA8"/>
                </a:solidFill>
                <a:latin typeface="Calibri" pitchFamily="34" charset="0"/>
                <a:ea typeface="Calibri" pitchFamily="34" charset="-122"/>
                <a:cs typeface="Calibri" pitchFamily="34" charset="-120"/>
              </a:rPr>
              <a:t>How Large Language Models are triggering the same disruption pattern across content industries, simultaneously.</a:t>
            </a:r>
            <a:endParaRPr lang="en-US" sz="1500" dirty="0"/>
          </a:p>
        </p:txBody>
      </p:sp>
      <p:sp>
        <p:nvSpPr>
          <p:cNvPr id="7" name="Text 5"/>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8" name="Text 6"/>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14 / 26</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Search: AI Overviews Collapse Publisher Traffic</a:t>
            </a:r>
            <a:endParaRPr lang="en-US" sz="2200" dirty="0"/>
          </a:p>
        </p:txBody>
      </p:sp>
      <p:graphicFrame>
        <p:nvGraphicFramePr>
          <p:cNvPr id="16" name="Table 0"/>
          <p:cNvGraphicFramePr>
            <a:graphicFrameLocks noGrp="1"/>
          </p:cNvGraphicFramePr>
          <p:nvPr>
            <p:extLst>
              <p:ext uri="{D42A27DB-BD31-4B8C-83A1-F6EECF244321}">
                <p14:modId xmlns:p14="http://schemas.microsoft.com/office/powerpoint/2010/main" val="1579011935"/>
              </p:ext>
            </p:extLst>
          </p:nvPr>
        </p:nvGraphicFramePr>
        <p:xfrm>
          <a:off x="457200" y="914400"/>
          <a:ext cx="4572000" cy="914400"/>
        </p:xfrm>
        <a:graphic>
          <a:graphicData uri="http://schemas.openxmlformats.org/drawingml/2006/table">
            <a:tbl>
              <a:tblPr/>
              <a:tblGrid>
                <a:gridCol w="2926080"/>
                <a:gridCol w="1645920"/>
              </a:tblGrid>
              <a:tr h="347472">
                <a:tc>
                  <a:txBody>
                    <a:bodyPr/>
                    <a:lstStyle/>
                    <a:p>
                      <a:pPr algn="l" indent="0" marL="0">
                        <a:buNone/>
                      </a:pPr>
                      <a:r>
                        <a:rPr lang="en-US" sz="900" b="1" dirty="0">
                          <a:solidFill>
                            <a:srgbClr val="FFFFFF"/>
                          </a:solidFill>
                          <a:latin typeface="Calibri" pitchFamily="34" charset="0"/>
                          <a:ea typeface="Calibri" pitchFamily="34" charset="-122"/>
                          <a:cs typeface="Calibri" pitchFamily="34" charset="-120"/>
                        </a:rPr>
                        <a:t>Study</a:t>
                      </a:r>
                      <a:endParaRPr lang="en-US" sz="9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B8080"/>
                    </a:solidFill>
                  </a:tcPr>
                </a:tc>
                <a:tc>
                  <a:txBody>
                    <a:bodyPr/>
                    <a:lstStyle/>
                    <a:p>
                      <a:pPr algn="ctr" indent="0" marL="0">
                        <a:buNone/>
                      </a:pPr>
                      <a:r>
                        <a:rPr lang="en-US" sz="900" b="1" dirty="0">
                          <a:solidFill>
                            <a:srgbClr val="FFFFFF"/>
                          </a:solidFill>
                          <a:latin typeface="Calibri" pitchFamily="34" charset="0"/>
                          <a:ea typeface="Calibri" pitchFamily="34" charset="-122"/>
                          <a:cs typeface="Calibri" pitchFamily="34" charset="-120"/>
                        </a:rPr>
                        <a:t>CTR Decline</a:t>
                      </a:r>
                      <a:endParaRPr lang="en-US" sz="9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B8080"/>
                    </a:solidFill>
                  </a:tcPr>
                </a:tc>
              </a:tr>
              <a:tr h="347472">
                <a:tc>
                  <a:txBody>
                    <a:bodyPr/>
                    <a:lstStyle/>
                    <a:p>
                      <a:pPr algn="l" indent="0" marL="0">
                        <a:buNone/>
                      </a:pPr>
                      <a:r>
                        <a:rPr lang="en-US" sz="1000" dirty="0">
                          <a:solidFill>
                            <a:srgbClr val="E8EAF6"/>
                          </a:solidFill>
                          <a:latin typeface="Calibri" pitchFamily="34" charset="0"/>
                          <a:ea typeface="Calibri" pitchFamily="34" charset="-122"/>
                          <a:cs typeface="Calibri" pitchFamily="34" charset="-120"/>
                        </a:rPr>
                        <a:t>Seer Interactive (25M impressions)</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c>
                  <a:txBody>
                    <a:bodyPr/>
                    <a:lstStyle/>
                    <a:p>
                      <a:pPr algn="ctr" indent="0" marL="0">
                        <a:buNone/>
                      </a:pPr>
                      <a:r>
                        <a:rPr lang="en-US" sz="1000" dirty="0">
                          <a:solidFill>
                            <a:srgbClr val="F5A623"/>
                          </a:solidFill>
                          <a:latin typeface="Calibri" pitchFamily="34" charset="0"/>
                          <a:ea typeface="Calibri" pitchFamily="34" charset="-122"/>
                          <a:cs typeface="Calibri" pitchFamily="34" charset="-120"/>
                        </a:rPr>
                        <a:t>-61%</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r>
              <a:tr h="347472">
                <a:tc>
                  <a:txBody>
                    <a:bodyPr/>
                    <a:lstStyle/>
                    <a:p>
                      <a:pPr algn="l" indent="0" marL="0">
                        <a:buNone/>
                      </a:pPr>
                      <a:r>
                        <a:rPr lang="en-US" sz="1000" dirty="0">
                          <a:solidFill>
                            <a:srgbClr val="E8EAF6"/>
                          </a:solidFill>
                          <a:latin typeface="Calibri" pitchFamily="34" charset="0"/>
                          <a:ea typeface="Calibri" pitchFamily="34" charset="-122"/>
                          <a:cs typeface="Calibri" pitchFamily="34" charset="-120"/>
                        </a:rPr>
                        <a:t>Ahrefs (300K keywords)</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c>
                  <a:txBody>
                    <a:bodyPr/>
                    <a:lstStyle/>
                    <a:p>
                      <a:pPr algn="ctr" indent="0" marL="0">
                        <a:buNone/>
                      </a:pPr>
                      <a:r>
                        <a:rPr lang="en-US" sz="1000" dirty="0">
                          <a:solidFill>
                            <a:srgbClr val="F5A623"/>
                          </a:solidFill>
                          <a:latin typeface="Calibri" pitchFamily="34" charset="0"/>
                          <a:ea typeface="Calibri" pitchFamily="34" charset="-122"/>
                          <a:cs typeface="Calibri" pitchFamily="34" charset="-120"/>
                        </a:rPr>
                        <a:t>-58%</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r>
              <a:tr h="347472">
                <a:tc>
                  <a:txBody>
                    <a:bodyPr/>
                    <a:lstStyle/>
                    <a:p>
                      <a:pPr algn="l" indent="0" marL="0">
                        <a:buNone/>
                      </a:pPr>
                      <a:r>
                        <a:rPr lang="en-US" sz="1000" dirty="0">
                          <a:solidFill>
                            <a:srgbClr val="E8EAF6"/>
                          </a:solidFill>
                          <a:latin typeface="Calibri" pitchFamily="34" charset="0"/>
                          <a:ea typeface="Calibri" pitchFamily="34" charset="-122"/>
                          <a:cs typeface="Calibri" pitchFamily="34" charset="-120"/>
                        </a:rPr>
                        <a:t>Authoritas</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c>
                  <a:txBody>
                    <a:bodyPr/>
                    <a:lstStyle/>
                    <a:p>
                      <a:pPr algn="ctr" indent="0" marL="0">
                        <a:buNone/>
                      </a:pPr>
                      <a:r>
                        <a:rPr lang="en-US" sz="1000" dirty="0">
                          <a:solidFill>
                            <a:srgbClr val="F5A623"/>
                          </a:solidFill>
                          <a:latin typeface="Calibri" pitchFamily="34" charset="0"/>
                          <a:ea typeface="Calibri" pitchFamily="34" charset="-122"/>
                          <a:cs typeface="Calibri" pitchFamily="34" charset="-120"/>
                        </a:rPr>
                        <a:t>-79%</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r>
              <a:tr h="347472">
                <a:tc>
                  <a:txBody>
                    <a:bodyPr/>
                    <a:lstStyle/>
                    <a:p>
                      <a:pPr algn="l" indent="0" marL="0">
                        <a:buNone/>
                      </a:pPr>
                      <a:r>
                        <a:rPr lang="en-US" sz="1000" dirty="0">
                          <a:solidFill>
                            <a:srgbClr val="E8EAF6"/>
                          </a:solidFill>
                          <a:latin typeface="Calibri" pitchFamily="34" charset="0"/>
                          <a:ea typeface="Calibri" pitchFamily="34" charset="-122"/>
                          <a:cs typeface="Calibri" pitchFamily="34" charset="-120"/>
                        </a:rPr>
                        <a:t>DMG Media / Daily Mail</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c>
                  <a:txBody>
                    <a:bodyPr/>
                    <a:lstStyle/>
                    <a:p>
                      <a:pPr algn="ctr" indent="0" marL="0">
                        <a:buNone/>
                      </a:pPr>
                      <a:r>
                        <a:rPr lang="en-US" sz="1000" dirty="0">
                          <a:solidFill>
                            <a:srgbClr val="F5A623"/>
                          </a:solidFill>
                          <a:latin typeface="Calibri" pitchFamily="34" charset="0"/>
                          <a:ea typeface="Calibri" pitchFamily="34" charset="-122"/>
                          <a:cs typeface="Calibri" pitchFamily="34" charset="-120"/>
                        </a:rPr>
                        <a:t>-89%</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r>
              <a:tr h="347472">
                <a:tc>
                  <a:txBody>
                    <a:bodyPr/>
                    <a:lstStyle/>
                    <a:p>
                      <a:pPr algn="l" indent="0" marL="0">
                        <a:buNone/>
                      </a:pPr>
                      <a:r>
                        <a:rPr lang="en-US" sz="1000" dirty="0">
                          <a:solidFill>
                            <a:srgbClr val="E8EAF6"/>
                          </a:solidFill>
                          <a:latin typeface="Calibri" pitchFamily="34" charset="0"/>
                          <a:ea typeface="Calibri" pitchFamily="34" charset="-122"/>
                          <a:cs typeface="Calibri" pitchFamily="34" charset="-120"/>
                        </a:rPr>
                        <a:t>Pew Research Center</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c>
                  <a:txBody>
                    <a:bodyPr/>
                    <a:lstStyle/>
                    <a:p>
                      <a:pPr algn="ctr" indent="0" marL="0">
                        <a:buNone/>
                      </a:pPr>
                      <a:r>
                        <a:rPr lang="en-US" sz="1000" dirty="0">
                          <a:solidFill>
                            <a:srgbClr val="F5A623"/>
                          </a:solidFill>
                          <a:latin typeface="Calibri" pitchFamily="34" charset="0"/>
                          <a:ea typeface="Calibri" pitchFamily="34" charset="-122"/>
                          <a:cs typeface="Calibri" pitchFamily="34" charset="-120"/>
                        </a:rPr>
                        <a:t>50% less likely to click</a:t>
                      </a:r>
                      <a:endParaRPr lang="en-US" sz="1000" dirty="0">
                        <a:latin typeface="Calibri" charset="0"/>
                        <a:ea typeface="Calibri" charset="0"/>
                        <a:cs typeface="Calibri" charset="0"/>
                      </a:endParaRPr>
                    </a:p>
                  </a:txBody>
                  <a:tcPr marL="101600" marR="101600" marT="50800" marB="50800">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r>
            </a:tbl>
          </a:graphicData>
        </a:graphic>
      </p:graphicFrame>
      <p:sp>
        <p:nvSpPr>
          <p:cNvPr id="5" name="Shape 2"/>
          <p:cNvSpPr/>
          <p:nvPr/>
        </p:nvSpPr>
        <p:spPr>
          <a:xfrm>
            <a:off x="5303520" y="914400"/>
            <a:ext cx="3383280" cy="3474720"/>
          </a:xfrm>
          <a:prstGeom prst="rect">
            <a:avLst/>
          </a:prstGeom>
          <a:solidFill>
            <a:srgbClr val="0C1C2C"/>
          </a:solidFill>
          <a:ln/>
        </p:spPr>
      </p:sp>
      <p:sp>
        <p:nvSpPr>
          <p:cNvPr id="6" name="Text 3"/>
          <p:cNvSpPr/>
          <p:nvPr/>
        </p:nvSpPr>
        <p:spPr>
          <a:xfrm>
            <a:off x="5486400" y="1024128"/>
            <a:ext cx="3017520" cy="274320"/>
          </a:xfrm>
          <a:prstGeom prst="rect">
            <a:avLst/>
          </a:prstGeom>
          <a:noFill/>
          <a:ln/>
        </p:spPr>
        <p:txBody>
          <a:bodyPr wrap="square" lIns="0" tIns="0" rIns="0" bIns="0" rtlCol="0" anchor="ctr"/>
          <a:lstStyle/>
          <a:p>
            <a:pPr indent="0" marL="0">
              <a:buNone/>
            </a:pPr>
            <a:r>
              <a:rPr lang="en-US" sz="1100" b="1" dirty="0">
                <a:solidFill>
                  <a:srgbClr val="F5A623"/>
                </a:solidFill>
                <a:latin typeface="Trebuchet MS" pitchFamily="34" charset="0"/>
                <a:ea typeface="Trebuchet MS" pitchFamily="34" charset="-122"/>
                <a:cs typeface="Trebuchet MS" pitchFamily="34" charset="-120"/>
              </a:rPr>
              <a:t>PUBLISHER TRAFFIC LOSS</a:t>
            </a:r>
            <a:endParaRPr lang="en-US" sz="1100" dirty="0"/>
          </a:p>
        </p:txBody>
      </p:sp>
      <p:sp>
        <p:nvSpPr>
          <p:cNvPr id="7" name="Text 4"/>
          <p:cNvSpPr/>
          <p:nvPr/>
        </p:nvSpPr>
        <p:spPr>
          <a:xfrm>
            <a:off x="5486400" y="1417320"/>
            <a:ext cx="731520" cy="274320"/>
          </a:xfrm>
          <a:prstGeom prst="rect">
            <a:avLst/>
          </a:prstGeom>
          <a:noFill/>
          <a:ln/>
        </p:spPr>
        <p:txBody>
          <a:bodyPr wrap="square" lIns="0" tIns="0" rIns="0" bIns="0" rtlCol="0" anchor="ctr"/>
          <a:lstStyle/>
          <a:p>
            <a:pPr indent="0" marL="0">
              <a:buNone/>
            </a:pPr>
            <a:r>
              <a:rPr lang="en-US" sz="1600" b="1" dirty="0">
                <a:solidFill>
                  <a:srgbClr val="F5A623"/>
                </a:solidFill>
                <a:latin typeface="Trebuchet MS" pitchFamily="34" charset="0"/>
                <a:ea typeface="Trebuchet MS" pitchFamily="34" charset="-122"/>
                <a:cs typeface="Trebuchet MS" pitchFamily="34" charset="-120"/>
              </a:rPr>
              <a:t>-60%</a:t>
            </a:r>
            <a:endParaRPr lang="en-US" sz="1600" dirty="0"/>
          </a:p>
        </p:txBody>
      </p:sp>
      <p:sp>
        <p:nvSpPr>
          <p:cNvPr id="8" name="Text 5"/>
          <p:cNvSpPr/>
          <p:nvPr/>
        </p:nvSpPr>
        <p:spPr>
          <a:xfrm>
            <a:off x="6263640" y="1371600"/>
            <a:ext cx="2194560" cy="228600"/>
          </a:xfrm>
          <a:prstGeom prst="rect">
            <a:avLst/>
          </a:prstGeom>
          <a:noFill/>
          <a:ln/>
        </p:spPr>
        <p:txBody>
          <a:bodyPr wrap="square" lIns="0" tIns="0" rIns="0" bIns="0" rtlCol="0" anchor="ctr"/>
          <a:lstStyle/>
          <a:p>
            <a:pPr indent="0" marL="0">
              <a:buNone/>
            </a:pPr>
            <a:r>
              <a:rPr lang="en-US" sz="1000" b="1" dirty="0">
                <a:solidFill>
                  <a:srgbClr val="E8EAF6"/>
                </a:solidFill>
                <a:latin typeface="Calibri" pitchFamily="34" charset="0"/>
                <a:ea typeface="Calibri" pitchFamily="34" charset="-122"/>
                <a:cs typeface="Calibri" pitchFamily="34" charset="-120"/>
              </a:rPr>
              <a:t>Small publishers</a:t>
            </a:r>
            <a:endParaRPr lang="en-US" sz="1000" dirty="0"/>
          </a:p>
        </p:txBody>
      </p:sp>
      <p:sp>
        <p:nvSpPr>
          <p:cNvPr id="9" name="Text 6"/>
          <p:cNvSpPr/>
          <p:nvPr/>
        </p:nvSpPr>
        <p:spPr>
          <a:xfrm>
            <a:off x="6263640" y="1581912"/>
            <a:ext cx="2194560" cy="182880"/>
          </a:xfrm>
          <a:prstGeom prst="rect">
            <a:avLst/>
          </a:prstGeom>
          <a:noFill/>
          <a:ln/>
        </p:spPr>
        <p:txBody>
          <a:bodyPr wrap="square" lIns="0" tIns="0" rIns="0" bIns="0" rtlCol="0" anchor="ctr"/>
          <a:lstStyle/>
          <a:p>
            <a:pPr indent="0" marL="0">
              <a:buNone/>
            </a:pPr>
            <a:r>
              <a:rPr lang="en-US" sz="800" dirty="0">
                <a:solidFill>
                  <a:srgbClr val="4A6E85"/>
                </a:solidFill>
                <a:latin typeface="Calibri" pitchFamily="34" charset="0"/>
                <a:ea typeface="Calibri" pitchFamily="34" charset="-122"/>
                <a:cs typeface="Calibri" pitchFamily="34" charset="-120"/>
              </a:rPr>
              <a:t>search referral (2yr)</a:t>
            </a:r>
            <a:endParaRPr lang="en-US" sz="800" dirty="0"/>
          </a:p>
        </p:txBody>
      </p:sp>
      <p:sp>
        <p:nvSpPr>
          <p:cNvPr id="10" name="Text 7"/>
          <p:cNvSpPr/>
          <p:nvPr/>
        </p:nvSpPr>
        <p:spPr>
          <a:xfrm>
            <a:off x="5486400" y="1965960"/>
            <a:ext cx="731520" cy="274320"/>
          </a:xfrm>
          <a:prstGeom prst="rect">
            <a:avLst/>
          </a:prstGeom>
          <a:noFill/>
          <a:ln/>
        </p:spPr>
        <p:txBody>
          <a:bodyPr wrap="square" lIns="0" tIns="0" rIns="0" bIns="0" rtlCol="0" anchor="ctr"/>
          <a:lstStyle/>
          <a:p>
            <a:pPr indent="0" marL="0">
              <a:buNone/>
            </a:pPr>
            <a:r>
              <a:rPr lang="en-US" sz="1600" b="1" dirty="0">
                <a:solidFill>
                  <a:srgbClr val="F5A623"/>
                </a:solidFill>
                <a:latin typeface="Trebuchet MS" pitchFamily="34" charset="0"/>
                <a:ea typeface="Trebuchet MS" pitchFamily="34" charset="-122"/>
                <a:cs typeface="Trebuchet MS" pitchFamily="34" charset="-120"/>
              </a:rPr>
              <a:t>-55%</a:t>
            </a:r>
            <a:endParaRPr lang="en-US" sz="1600" dirty="0"/>
          </a:p>
        </p:txBody>
      </p:sp>
      <p:sp>
        <p:nvSpPr>
          <p:cNvPr id="11" name="Text 8"/>
          <p:cNvSpPr/>
          <p:nvPr/>
        </p:nvSpPr>
        <p:spPr>
          <a:xfrm>
            <a:off x="6263640" y="1920240"/>
            <a:ext cx="2194560" cy="228600"/>
          </a:xfrm>
          <a:prstGeom prst="rect">
            <a:avLst/>
          </a:prstGeom>
          <a:noFill/>
          <a:ln/>
        </p:spPr>
        <p:txBody>
          <a:bodyPr wrap="square" lIns="0" tIns="0" rIns="0" bIns="0" rtlCol="0" anchor="ctr"/>
          <a:lstStyle/>
          <a:p>
            <a:pPr indent="0" marL="0">
              <a:buNone/>
            </a:pPr>
            <a:r>
              <a:rPr lang="en-US" sz="1000" b="1" dirty="0">
                <a:solidFill>
                  <a:srgbClr val="E8EAF6"/>
                </a:solidFill>
                <a:latin typeface="Calibri" pitchFamily="34" charset="0"/>
                <a:ea typeface="Calibri" pitchFamily="34" charset="-122"/>
                <a:cs typeface="Calibri" pitchFamily="34" charset="-120"/>
              </a:rPr>
              <a:t>Business Insider</a:t>
            </a:r>
            <a:endParaRPr lang="en-US" sz="1000" dirty="0"/>
          </a:p>
        </p:txBody>
      </p:sp>
      <p:sp>
        <p:nvSpPr>
          <p:cNvPr id="12" name="Text 9"/>
          <p:cNvSpPr/>
          <p:nvPr/>
        </p:nvSpPr>
        <p:spPr>
          <a:xfrm>
            <a:off x="6263640" y="2130552"/>
            <a:ext cx="2194560" cy="182880"/>
          </a:xfrm>
          <a:prstGeom prst="rect">
            <a:avLst/>
          </a:prstGeom>
          <a:noFill/>
          <a:ln/>
        </p:spPr>
        <p:txBody>
          <a:bodyPr wrap="square" lIns="0" tIns="0" rIns="0" bIns="0" rtlCol="0" anchor="ctr"/>
          <a:lstStyle/>
          <a:p>
            <a:pPr indent="0" marL="0">
              <a:buNone/>
            </a:pPr>
            <a:r>
              <a:rPr lang="en-US" sz="800" dirty="0">
                <a:solidFill>
                  <a:srgbClr val="4A6E85"/>
                </a:solidFill>
                <a:latin typeface="Calibri" pitchFamily="34" charset="0"/>
                <a:ea typeface="Calibri" pitchFamily="34" charset="-122"/>
                <a:cs typeface="Calibri" pitchFamily="34" charset="-120"/>
              </a:rPr>
              <a:t>organic traffic</a:t>
            </a:r>
            <a:endParaRPr lang="en-US" sz="800" dirty="0"/>
          </a:p>
        </p:txBody>
      </p:sp>
      <p:sp>
        <p:nvSpPr>
          <p:cNvPr id="13" name="Text 10"/>
          <p:cNvSpPr/>
          <p:nvPr/>
        </p:nvSpPr>
        <p:spPr>
          <a:xfrm>
            <a:off x="5486400" y="2514600"/>
            <a:ext cx="731520" cy="274320"/>
          </a:xfrm>
          <a:prstGeom prst="rect">
            <a:avLst/>
          </a:prstGeom>
          <a:noFill/>
          <a:ln/>
        </p:spPr>
        <p:txBody>
          <a:bodyPr wrap="square" lIns="0" tIns="0" rIns="0" bIns="0" rtlCol="0" anchor="ctr"/>
          <a:lstStyle/>
          <a:p>
            <a:pPr indent="0" marL="0">
              <a:buNone/>
            </a:pPr>
            <a:r>
              <a:rPr lang="en-US" sz="1600" b="1" dirty="0">
                <a:solidFill>
                  <a:srgbClr val="F5A623"/>
                </a:solidFill>
                <a:latin typeface="Trebuchet MS" pitchFamily="34" charset="0"/>
                <a:ea typeface="Trebuchet MS" pitchFamily="34" charset="-122"/>
                <a:cs typeface="Trebuchet MS" pitchFamily="34" charset="-120"/>
              </a:rPr>
              <a:t>-40%</a:t>
            </a:r>
            <a:endParaRPr lang="en-US" sz="1600" dirty="0"/>
          </a:p>
        </p:txBody>
      </p:sp>
      <p:sp>
        <p:nvSpPr>
          <p:cNvPr id="14" name="Text 11"/>
          <p:cNvSpPr/>
          <p:nvPr/>
        </p:nvSpPr>
        <p:spPr>
          <a:xfrm>
            <a:off x="6263640" y="2468880"/>
            <a:ext cx="2194560" cy="228600"/>
          </a:xfrm>
          <a:prstGeom prst="rect">
            <a:avLst/>
          </a:prstGeom>
          <a:noFill/>
          <a:ln/>
        </p:spPr>
        <p:txBody>
          <a:bodyPr wrap="square" lIns="0" tIns="0" rIns="0" bIns="0" rtlCol="0" anchor="ctr"/>
          <a:lstStyle/>
          <a:p>
            <a:pPr indent="0" marL="0">
              <a:buNone/>
            </a:pPr>
            <a:r>
              <a:rPr lang="en-US" sz="1000" b="1" dirty="0">
                <a:solidFill>
                  <a:srgbClr val="E8EAF6"/>
                </a:solidFill>
                <a:latin typeface="Calibri" pitchFamily="34" charset="0"/>
                <a:ea typeface="Calibri" pitchFamily="34" charset="-122"/>
                <a:cs typeface="Calibri" pitchFamily="34" charset="-120"/>
              </a:rPr>
              <a:t>HuffPost</a:t>
            </a:r>
            <a:endParaRPr lang="en-US" sz="1000" dirty="0"/>
          </a:p>
        </p:txBody>
      </p:sp>
      <p:sp>
        <p:nvSpPr>
          <p:cNvPr id="15" name="Text 12"/>
          <p:cNvSpPr/>
          <p:nvPr/>
        </p:nvSpPr>
        <p:spPr>
          <a:xfrm>
            <a:off x="6263640" y="2679192"/>
            <a:ext cx="2194560" cy="182880"/>
          </a:xfrm>
          <a:prstGeom prst="rect">
            <a:avLst/>
          </a:prstGeom>
          <a:noFill/>
          <a:ln/>
        </p:spPr>
        <p:txBody>
          <a:bodyPr wrap="square" lIns="0" tIns="0" rIns="0" bIns="0" rtlCol="0" anchor="ctr"/>
          <a:lstStyle/>
          <a:p>
            <a:pPr indent="0" marL="0">
              <a:buNone/>
            </a:pPr>
            <a:r>
              <a:rPr lang="en-US" sz="800" dirty="0">
                <a:solidFill>
                  <a:srgbClr val="4A6E85"/>
                </a:solidFill>
                <a:latin typeface="Calibri" pitchFamily="34" charset="0"/>
                <a:ea typeface="Calibri" pitchFamily="34" charset="-122"/>
                <a:cs typeface="Calibri" pitchFamily="34" charset="-120"/>
              </a:rPr>
              <a:t>year-over-year</a:t>
            </a:r>
            <a:endParaRPr lang="en-US" sz="800" dirty="0"/>
          </a:p>
        </p:txBody>
      </p:sp>
      <p:sp>
        <p:nvSpPr>
          <p:cNvPr id="16" name="Text 13"/>
          <p:cNvSpPr/>
          <p:nvPr/>
        </p:nvSpPr>
        <p:spPr>
          <a:xfrm>
            <a:off x="5486400" y="3063240"/>
            <a:ext cx="731520" cy="274320"/>
          </a:xfrm>
          <a:prstGeom prst="rect">
            <a:avLst/>
          </a:prstGeom>
          <a:noFill/>
          <a:ln/>
        </p:spPr>
        <p:txBody>
          <a:bodyPr wrap="square" lIns="0" tIns="0" rIns="0" bIns="0" rtlCol="0" anchor="ctr"/>
          <a:lstStyle/>
          <a:p>
            <a:pPr indent="0" marL="0">
              <a:buNone/>
            </a:pPr>
            <a:r>
              <a:rPr lang="en-US" sz="1600" b="1" dirty="0">
                <a:solidFill>
                  <a:srgbClr val="F5A623"/>
                </a:solidFill>
                <a:latin typeface="Trebuchet MS" pitchFamily="34" charset="0"/>
                <a:ea typeface="Trebuchet MS" pitchFamily="34" charset="-122"/>
                <a:cs typeface="Trebuchet MS" pitchFamily="34" charset="-120"/>
              </a:rPr>
              <a:t>-30%</a:t>
            </a:r>
            <a:endParaRPr lang="en-US" sz="1600" dirty="0"/>
          </a:p>
        </p:txBody>
      </p:sp>
      <p:sp>
        <p:nvSpPr>
          <p:cNvPr id="17" name="Text 14"/>
          <p:cNvSpPr/>
          <p:nvPr/>
        </p:nvSpPr>
        <p:spPr>
          <a:xfrm>
            <a:off x="6263640" y="3017520"/>
            <a:ext cx="2194560" cy="228600"/>
          </a:xfrm>
          <a:prstGeom prst="rect">
            <a:avLst/>
          </a:prstGeom>
          <a:noFill/>
          <a:ln/>
        </p:spPr>
        <p:txBody>
          <a:bodyPr wrap="square" lIns="0" tIns="0" rIns="0" bIns="0" rtlCol="0" anchor="ctr"/>
          <a:lstStyle/>
          <a:p>
            <a:pPr indent="0" marL="0">
              <a:buNone/>
            </a:pPr>
            <a:r>
              <a:rPr lang="en-US" sz="1000" b="1" dirty="0">
                <a:solidFill>
                  <a:srgbClr val="E8EAF6"/>
                </a:solidFill>
                <a:latin typeface="Calibri" pitchFamily="34" charset="0"/>
                <a:ea typeface="Calibri" pitchFamily="34" charset="-122"/>
                <a:cs typeface="Calibri" pitchFamily="34" charset="-120"/>
              </a:rPr>
              <a:t>CNN</a:t>
            </a:r>
            <a:endParaRPr lang="en-US" sz="1000" dirty="0"/>
          </a:p>
        </p:txBody>
      </p:sp>
      <p:sp>
        <p:nvSpPr>
          <p:cNvPr id="18" name="Text 15"/>
          <p:cNvSpPr/>
          <p:nvPr/>
        </p:nvSpPr>
        <p:spPr>
          <a:xfrm>
            <a:off x="6263640" y="3227832"/>
            <a:ext cx="2194560" cy="182880"/>
          </a:xfrm>
          <a:prstGeom prst="rect">
            <a:avLst/>
          </a:prstGeom>
          <a:noFill/>
          <a:ln/>
        </p:spPr>
        <p:txBody>
          <a:bodyPr wrap="square" lIns="0" tIns="0" rIns="0" bIns="0" rtlCol="0" anchor="ctr"/>
          <a:lstStyle/>
          <a:p>
            <a:pPr indent="0" marL="0">
              <a:buNone/>
            </a:pPr>
            <a:r>
              <a:rPr lang="en-US" sz="800" dirty="0">
                <a:solidFill>
                  <a:srgbClr val="4A6E85"/>
                </a:solidFill>
                <a:latin typeface="Calibri" pitchFamily="34" charset="0"/>
                <a:ea typeface="Calibri" pitchFamily="34" charset="-122"/>
                <a:cs typeface="Calibri" pitchFamily="34" charset="-120"/>
              </a:rPr>
              <a:t>year-over-year</a:t>
            </a:r>
            <a:endParaRPr lang="en-US" sz="800" dirty="0"/>
          </a:p>
        </p:txBody>
      </p:sp>
      <p:sp>
        <p:nvSpPr>
          <p:cNvPr id="19" name="Text 16"/>
          <p:cNvSpPr/>
          <p:nvPr/>
        </p:nvSpPr>
        <p:spPr>
          <a:xfrm>
            <a:off x="5486400" y="3611880"/>
            <a:ext cx="731520" cy="274320"/>
          </a:xfrm>
          <a:prstGeom prst="rect">
            <a:avLst/>
          </a:prstGeom>
          <a:noFill/>
          <a:ln/>
        </p:spPr>
        <p:txBody>
          <a:bodyPr wrap="square" lIns="0" tIns="0" rIns="0" bIns="0" rtlCol="0" anchor="ctr"/>
          <a:lstStyle/>
          <a:p>
            <a:pPr indent="0" marL="0">
              <a:buNone/>
            </a:pPr>
            <a:r>
              <a:rPr lang="en-US" sz="1600" b="1" dirty="0">
                <a:solidFill>
                  <a:srgbClr val="F5A623"/>
                </a:solidFill>
                <a:latin typeface="Trebuchet MS" pitchFamily="34" charset="0"/>
                <a:ea typeface="Trebuchet MS" pitchFamily="34" charset="-122"/>
                <a:cs typeface="Trebuchet MS" pitchFamily="34" charset="-120"/>
              </a:rPr>
              <a:t>64%</a:t>
            </a:r>
            <a:endParaRPr lang="en-US" sz="1600" dirty="0"/>
          </a:p>
        </p:txBody>
      </p:sp>
      <p:sp>
        <p:nvSpPr>
          <p:cNvPr id="20" name="Text 17"/>
          <p:cNvSpPr/>
          <p:nvPr/>
        </p:nvSpPr>
        <p:spPr>
          <a:xfrm>
            <a:off x="6263640" y="3566160"/>
            <a:ext cx="2194560" cy="228600"/>
          </a:xfrm>
          <a:prstGeom prst="rect">
            <a:avLst/>
          </a:prstGeom>
          <a:noFill/>
          <a:ln/>
        </p:spPr>
        <p:txBody>
          <a:bodyPr wrap="square" lIns="0" tIns="0" rIns="0" bIns="0" rtlCol="0" anchor="ctr"/>
          <a:lstStyle/>
          <a:p>
            <a:pPr indent="0" marL="0">
              <a:buNone/>
            </a:pPr>
            <a:r>
              <a:rPr lang="en-US" sz="1000" b="1" dirty="0">
                <a:solidFill>
                  <a:srgbClr val="E8EAF6"/>
                </a:solidFill>
                <a:latin typeface="Calibri" pitchFamily="34" charset="0"/>
                <a:ea typeface="Calibri" pitchFamily="34" charset="-122"/>
                <a:cs typeface="Calibri" pitchFamily="34" charset="-120"/>
              </a:rPr>
              <a:t>Zero-click searches</a:t>
            </a:r>
            <a:endParaRPr lang="en-US" sz="1000" dirty="0"/>
          </a:p>
        </p:txBody>
      </p:sp>
      <p:sp>
        <p:nvSpPr>
          <p:cNvPr id="21" name="Text 18"/>
          <p:cNvSpPr/>
          <p:nvPr/>
        </p:nvSpPr>
        <p:spPr>
          <a:xfrm>
            <a:off x="6263640" y="3776472"/>
            <a:ext cx="2194560" cy="182880"/>
          </a:xfrm>
          <a:prstGeom prst="rect">
            <a:avLst/>
          </a:prstGeom>
          <a:noFill/>
          <a:ln/>
        </p:spPr>
        <p:txBody>
          <a:bodyPr wrap="square" lIns="0" tIns="0" rIns="0" bIns="0" rtlCol="0" anchor="ctr"/>
          <a:lstStyle/>
          <a:p>
            <a:pPr indent="0" marL="0">
              <a:buNone/>
            </a:pPr>
            <a:r>
              <a:rPr lang="en-US" sz="800" dirty="0">
                <a:solidFill>
                  <a:srgbClr val="4A6E85"/>
                </a:solidFill>
                <a:latin typeface="Calibri" pitchFamily="34" charset="0"/>
                <a:ea typeface="Calibri" pitchFamily="34" charset="-122"/>
                <a:cs typeface="Calibri" pitchFamily="34" charset="-120"/>
              </a:rPr>
              <a:t>of Google searches</a:t>
            </a:r>
            <a:endParaRPr lang="en-US" sz="800" dirty="0"/>
          </a:p>
        </p:txBody>
      </p:sp>
      <p:sp>
        <p:nvSpPr>
          <p:cNvPr id="22" name="Text 19"/>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1" invalidUrl="" action="" tgtFrame="" tooltip="" history="1" highlightClick="0" endSnd="0">
                  <a:extLst>
                    <a:ext uri="{A12FA001-AC4F-418D-AE19-62706E023703}">
                      <ahyp:hlinkClr xmlns:ahyp="http://schemas.microsoft.com/office/drawing/2018/hyperlinkcolor" val="tx"/>
                    </a:ext>
                  </a:extLst>
                </a:hlinkClick>
              </a:rPr>
              <a:t>Chartbeat</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Seer Interactive</a:t>
            </a:r>
            <a:endParaRPr lang="en-US" sz="800" dirty="0"/>
          </a:p>
        </p:txBody>
      </p:sp>
      <p:sp>
        <p:nvSpPr>
          <p:cNvPr id="23" name="Text 20"/>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24" name="Text 21"/>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15 / 26</a:t>
            </a:r>
            <a:endParaRPr lang="en-US" sz="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Education: Chegg as the Canary</a:t>
            </a:r>
            <a:endParaRPr lang="en-US" sz="2400" dirty="0"/>
          </a:p>
        </p:txBody>
      </p:sp>
      <p:sp>
        <p:nvSpPr>
          <p:cNvPr id="4" name="Shape 2"/>
          <p:cNvSpPr/>
          <p:nvPr/>
        </p:nvSpPr>
        <p:spPr>
          <a:xfrm>
            <a:off x="457200" y="914400"/>
            <a:ext cx="3931920" cy="3474720"/>
          </a:xfrm>
          <a:prstGeom prst="rect">
            <a:avLst/>
          </a:prstGeom>
          <a:solidFill>
            <a:srgbClr val="0C1C2C"/>
          </a:solidFill>
          <a:ln/>
        </p:spPr>
      </p:sp>
      <p:sp>
        <p:nvSpPr>
          <p:cNvPr id="5" name="Text 3"/>
          <p:cNvSpPr/>
          <p:nvPr/>
        </p:nvSpPr>
        <p:spPr>
          <a:xfrm>
            <a:off x="640080" y="1024128"/>
            <a:ext cx="3657600" cy="320040"/>
          </a:xfrm>
          <a:prstGeom prst="rect">
            <a:avLst/>
          </a:prstGeom>
          <a:noFill/>
          <a:ln/>
        </p:spPr>
        <p:txBody>
          <a:bodyPr wrap="square" lIns="0" tIns="0" rIns="0" bIns="0" rtlCol="0" anchor="ctr"/>
          <a:lstStyle/>
          <a:p>
            <a:pPr indent="0" marL="0">
              <a:buNone/>
            </a:pPr>
            <a:r>
              <a:rPr lang="en-US" sz="1400" b="1" dirty="0">
                <a:solidFill>
                  <a:srgbClr val="F5A623"/>
                </a:solidFill>
                <a:latin typeface="Trebuchet MS" pitchFamily="34" charset="0"/>
                <a:ea typeface="Trebuchet MS" pitchFamily="34" charset="-122"/>
                <a:cs typeface="Trebuchet MS" pitchFamily="34" charset="-120"/>
              </a:rPr>
              <a:t>CHEGG COLLAPSE</a:t>
            </a:r>
            <a:endParaRPr lang="en-US" sz="1400" dirty="0"/>
          </a:p>
        </p:txBody>
      </p:sp>
      <p:sp>
        <p:nvSpPr>
          <p:cNvPr id="6" name="Text 4"/>
          <p:cNvSpPr/>
          <p:nvPr/>
        </p:nvSpPr>
        <p:spPr>
          <a:xfrm>
            <a:off x="640080" y="1463040"/>
            <a:ext cx="1097280" cy="45720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May 2023</a:t>
            </a:r>
            <a:endParaRPr lang="en-US" sz="900" dirty="0"/>
          </a:p>
        </p:txBody>
      </p:sp>
      <p:sp>
        <p:nvSpPr>
          <p:cNvPr id="7" name="Text 5"/>
          <p:cNvSpPr/>
          <p:nvPr/>
        </p:nvSpPr>
        <p:spPr>
          <a:xfrm>
            <a:off x="1783080" y="1463040"/>
            <a:ext cx="23774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CEO cites ChatGPT impact.</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Stock crashes -47% in one day.</a:t>
            </a:r>
            <a:endParaRPr lang="en-US" sz="900" dirty="0"/>
          </a:p>
        </p:txBody>
      </p:sp>
      <p:sp>
        <p:nvSpPr>
          <p:cNvPr id="8" name="Text 6"/>
          <p:cNvSpPr/>
          <p:nvPr/>
        </p:nvSpPr>
        <p:spPr>
          <a:xfrm>
            <a:off x="640080" y="1993392"/>
            <a:ext cx="1097280" cy="45720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2023-24</a:t>
            </a:r>
            <a:endParaRPr lang="en-US" sz="900" dirty="0"/>
          </a:p>
        </p:txBody>
      </p:sp>
      <p:sp>
        <p:nvSpPr>
          <p:cNvPr id="9" name="Text 7"/>
          <p:cNvSpPr/>
          <p:nvPr/>
        </p:nvSpPr>
        <p:spPr>
          <a:xfrm>
            <a:off x="1783080" y="1993392"/>
            <a:ext cx="23774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4 rounds of layoffs:</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1,396 positions cut.</a:t>
            </a:r>
            <a:endParaRPr lang="en-US" sz="900" dirty="0"/>
          </a:p>
        </p:txBody>
      </p:sp>
      <p:sp>
        <p:nvSpPr>
          <p:cNvPr id="10" name="Text 8"/>
          <p:cNvSpPr/>
          <p:nvPr/>
        </p:nvSpPr>
        <p:spPr>
          <a:xfrm>
            <a:off x="640080" y="2523744"/>
            <a:ext cx="1097280" cy="45720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Late 2025</a:t>
            </a:r>
            <a:endParaRPr lang="en-US" sz="900" dirty="0"/>
          </a:p>
        </p:txBody>
      </p:sp>
      <p:sp>
        <p:nvSpPr>
          <p:cNvPr id="11" name="Text 9"/>
          <p:cNvSpPr/>
          <p:nvPr/>
        </p:nvSpPr>
        <p:spPr>
          <a:xfrm>
            <a:off x="1783080" y="2523744"/>
            <a:ext cx="23774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45% of remaining staff</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laid off (388 employees).</a:t>
            </a:r>
            <a:endParaRPr lang="en-US" sz="900" dirty="0"/>
          </a:p>
        </p:txBody>
      </p:sp>
      <p:sp>
        <p:nvSpPr>
          <p:cNvPr id="12" name="Text 10"/>
          <p:cNvSpPr/>
          <p:nvPr/>
        </p:nvSpPr>
        <p:spPr>
          <a:xfrm>
            <a:off x="640080" y="3054096"/>
            <a:ext cx="1097280" cy="45720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Stock</a:t>
            </a:r>
            <a:endParaRPr lang="en-US" sz="900" dirty="0"/>
          </a:p>
        </p:txBody>
      </p:sp>
      <p:sp>
        <p:nvSpPr>
          <p:cNvPr id="13" name="Text 11"/>
          <p:cNvSpPr/>
          <p:nvPr/>
        </p:nvSpPr>
        <p:spPr>
          <a:xfrm>
            <a:off x="1783080" y="3054096"/>
            <a:ext cx="23774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Down -99% from 2021 peak.</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Down -97% since ChatGPT.</a:t>
            </a:r>
            <a:endParaRPr lang="en-US" sz="900" dirty="0"/>
          </a:p>
        </p:txBody>
      </p:sp>
      <p:sp>
        <p:nvSpPr>
          <p:cNvPr id="14" name="Text 12"/>
          <p:cNvSpPr/>
          <p:nvPr/>
        </p:nvSpPr>
        <p:spPr>
          <a:xfrm>
            <a:off x="640080" y="3584448"/>
            <a:ext cx="1097280" cy="45720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Subscribers</a:t>
            </a:r>
            <a:endParaRPr lang="en-US" sz="900" dirty="0"/>
          </a:p>
        </p:txBody>
      </p:sp>
      <p:sp>
        <p:nvSpPr>
          <p:cNvPr id="15" name="Text 13"/>
          <p:cNvSpPr/>
          <p:nvPr/>
        </p:nvSpPr>
        <p:spPr>
          <a:xfrm>
            <a:off x="1783080" y="3584448"/>
            <a:ext cx="2377440" cy="45720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500,000+ lost since</a:t>
            </a:r>
            <a:endParaRPr lang="en-US" sz="900" dirty="0"/>
          </a:p>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November 2022.</a:t>
            </a:r>
            <a:endParaRPr lang="en-US" sz="900" dirty="0"/>
          </a:p>
        </p:txBody>
      </p:sp>
      <p:sp>
        <p:nvSpPr>
          <p:cNvPr id="16" name="Shape 14"/>
          <p:cNvSpPr/>
          <p:nvPr/>
        </p:nvSpPr>
        <p:spPr>
          <a:xfrm>
            <a:off x="4754880" y="914400"/>
            <a:ext cx="3931920" cy="3474720"/>
          </a:xfrm>
          <a:prstGeom prst="rect">
            <a:avLst/>
          </a:prstGeom>
          <a:solidFill>
            <a:srgbClr val="0C1C2C"/>
          </a:solidFill>
          <a:ln/>
        </p:spPr>
      </p:sp>
      <p:sp>
        <p:nvSpPr>
          <p:cNvPr id="17" name="Text 15"/>
          <p:cNvSpPr/>
          <p:nvPr/>
        </p:nvSpPr>
        <p:spPr>
          <a:xfrm>
            <a:off x="4937760" y="1024128"/>
            <a:ext cx="3657600" cy="320040"/>
          </a:xfrm>
          <a:prstGeom prst="rect">
            <a:avLst/>
          </a:prstGeom>
          <a:noFill/>
          <a:ln/>
        </p:spPr>
        <p:txBody>
          <a:bodyPr wrap="square" lIns="0" tIns="0" rIns="0" bIns="0" rtlCol="0" anchor="ctr"/>
          <a:lstStyle/>
          <a:p>
            <a:pPr indent="0" marL="0">
              <a:buNone/>
            </a:pPr>
            <a:r>
              <a:rPr lang="en-US" sz="1400" b="1" dirty="0">
                <a:solidFill>
                  <a:srgbClr val="0EA5A5"/>
                </a:solidFill>
                <a:latin typeface="Trebuchet MS" pitchFamily="34" charset="0"/>
                <a:ea typeface="Trebuchet MS" pitchFamily="34" charset="-122"/>
                <a:cs typeface="Trebuchet MS" pitchFamily="34" charset="-120"/>
              </a:rPr>
              <a:t>BROADER IMPACT</a:t>
            </a:r>
            <a:endParaRPr lang="en-US" sz="1400" dirty="0"/>
          </a:p>
        </p:txBody>
      </p:sp>
      <p:sp>
        <p:nvSpPr>
          <p:cNvPr id="18" name="Text 16"/>
          <p:cNvSpPr/>
          <p:nvPr/>
        </p:nvSpPr>
        <p:spPr>
          <a:xfrm>
            <a:off x="4937760" y="1463040"/>
            <a:ext cx="356616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22M+ student papers show signs of AI generation (Turnitin, 200M reviewed)</a:t>
            </a:r>
            <a:endParaRPr lang="en-US" sz="900" dirty="0"/>
          </a:p>
        </p:txBody>
      </p:sp>
      <p:sp>
        <p:nvSpPr>
          <p:cNvPr id="19" name="Text 17"/>
          <p:cNvSpPr/>
          <p:nvPr/>
        </p:nvSpPr>
        <p:spPr>
          <a:xfrm>
            <a:off x="4937760" y="1938528"/>
            <a:ext cx="356616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74% of faculty report students using AI for essays</a:t>
            </a:r>
            <a:endParaRPr lang="en-US" sz="900" dirty="0"/>
          </a:p>
        </p:txBody>
      </p:sp>
      <p:sp>
        <p:nvSpPr>
          <p:cNvPr id="20" name="Text 18"/>
          <p:cNvSpPr/>
          <p:nvPr/>
        </p:nvSpPr>
        <p:spPr>
          <a:xfrm>
            <a:off x="4937760" y="2414016"/>
            <a:ext cx="356616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84% of high school students use AI for schoolwork</a:t>
            </a:r>
            <a:endParaRPr lang="en-US" sz="900" dirty="0"/>
          </a:p>
        </p:txBody>
      </p:sp>
      <p:sp>
        <p:nvSpPr>
          <p:cNvPr id="21" name="Text 19"/>
          <p:cNvSpPr/>
          <p:nvPr/>
        </p:nvSpPr>
        <p:spPr>
          <a:xfrm>
            <a:off x="4937760" y="2889504"/>
            <a:ext cx="356616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62% of students plan to use ChatGPT vs only 30% for Chegg</a:t>
            </a:r>
            <a:endParaRPr lang="en-US" sz="900" dirty="0"/>
          </a:p>
        </p:txBody>
      </p:sp>
      <p:sp>
        <p:nvSpPr>
          <p:cNvPr id="22" name="Text 20"/>
          <p:cNvSpPr/>
          <p:nvPr/>
        </p:nvSpPr>
        <p:spPr>
          <a:xfrm>
            <a:off x="4937760" y="3364992"/>
            <a:ext cx="356616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AI tutoring market: $1.6B (2024) projected to reach $8.0B (2030)</a:t>
            </a:r>
            <a:endParaRPr lang="en-US" sz="900" dirty="0"/>
          </a:p>
        </p:txBody>
      </p:sp>
      <p:sp>
        <p:nvSpPr>
          <p:cNvPr id="23" name="Text 21"/>
          <p:cNvSpPr/>
          <p:nvPr/>
        </p:nvSpPr>
        <p:spPr>
          <a:xfrm>
            <a:off x="4937760" y="3840480"/>
            <a:ext cx="3566160" cy="43891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AI in Education market: $5.9B growing to $32.3B by 2030</a:t>
            </a:r>
            <a:endParaRPr lang="en-US" sz="900" dirty="0"/>
          </a:p>
        </p:txBody>
      </p:sp>
      <p:sp>
        <p:nvSpPr>
          <p:cNvPr id="24" name="Text 22"/>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1" invalidUrl="" action="" tgtFrame="" tooltip="" history="1" highlightClick="0" endSnd="0">
                  <a:extLst>
                    <a:ext uri="{A12FA001-AC4F-418D-AE19-62706E023703}">
                      <ahyp:hlinkClr xmlns:ahyp="http://schemas.microsoft.com/office/drawing/2018/hyperlinkcolor" val="tx"/>
                    </a:ext>
                  </a:extLst>
                </a:hlinkClick>
              </a:rPr>
              <a:t>Forbes</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Reuters</a:t>
            </a:r>
            <a:endParaRPr lang="en-US" sz="800" dirty="0"/>
          </a:p>
        </p:txBody>
      </p:sp>
      <p:sp>
        <p:nvSpPr>
          <p:cNvPr id="25" name="Text 23"/>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26" name="Text 24"/>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16 / 26</a:t>
            </a:r>
            <a:endParaRPr lang="en-US" sz="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Content: AI Generation Flooding Markets</a:t>
            </a:r>
            <a:endParaRPr lang="en-US" sz="2200" dirty="0"/>
          </a:p>
        </p:txBody>
      </p:sp>
      <p:sp>
        <p:nvSpPr>
          <p:cNvPr id="4" name="Shape 2"/>
          <p:cNvSpPr/>
          <p:nvPr/>
        </p:nvSpPr>
        <p:spPr>
          <a:xfrm>
            <a:off x="365760" y="914400"/>
            <a:ext cx="2697480" cy="3474720"/>
          </a:xfrm>
          <a:prstGeom prst="rect">
            <a:avLst/>
          </a:prstGeom>
          <a:solidFill>
            <a:srgbClr val="0C1C2C"/>
          </a:solidFill>
          <a:ln/>
        </p:spPr>
      </p:sp>
      <p:sp>
        <p:nvSpPr>
          <p:cNvPr id="5" name="Text 3"/>
          <p:cNvSpPr/>
          <p:nvPr/>
        </p:nvSpPr>
        <p:spPr>
          <a:xfrm>
            <a:off x="502920" y="1005840"/>
            <a:ext cx="2423160" cy="32004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PUBLISHING</a:t>
            </a:r>
            <a:endParaRPr lang="en-US" sz="1100" dirty="0"/>
          </a:p>
        </p:txBody>
      </p:sp>
      <p:sp>
        <p:nvSpPr>
          <p:cNvPr id="6" name="Text 4"/>
          <p:cNvSpPr/>
          <p:nvPr/>
        </p:nvSpPr>
        <p:spPr>
          <a:xfrm>
            <a:off x="502920" y="14173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500-1,000 AI books uploaded daily to Amazon KDP</a:t>
            </a:r>
            <a:endParaRPr lang="en-US" sz="950" dirty="0"/>
          </a:p>
        </p:txBody>
      </p:sp>
      <p:sp>
        <p:nvSpPr>
          <p:cNvPr id="7" name="Text 5"/>
          <p:cNvSpPr/>
          <p:nvPr/>
        </p:nvSpPr>
        <p:spPr>
          <a:xfrm>
            <a:off x="502920" y="21031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70%+ of new self-published Kindle books suspected AI</a:t>
            </a:r>
            <a:endParaRPr lang="en-US" sz="950" dirty="0"/>
          </a:p>
        </p:txBody>
      </p:sp>
      <p:sp>
        <p:nvSpPr>
          <p:cNvPr id="8" name="Text 6"/>
          <p:cNvSpPr/>
          <p:nvPr/>
        </p:nvSpPr>
        <p:spPr>
          <a:xfrm>
            <a:off x="502920" y="27889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AI articles now outnumber human articles on the web</a:t>
            </a:r>
            <a:endParaRPr lang="en-US" sz="950" dirty="0"/>
          </a:p>
        </p:txBody>
      </p:sp>
      <p:sp>
        <p:nvSpPr>
          <p:cNvPr id="9" name="Text 7"/>
          <p:cNvSpPr/>
          <p:nvPr/>
        </p:nvSpPr>
        <p:spPr>
          <a:xfrm>
            <a:off x="502920" y="34747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Amazon caps publishing at 3 books/day per author</a:t>
            </a:r>
            <a:endParaRPr lang="en-US" sz="950" dirty="0"/>
          </a:p>
        </p:txBody>
      </p:sp>
      <p:sp>
        <p:nvSpPr>
          <p:cNvPr id="10" name="Shape 8"/>
          <p:cNvSpPr/>
          <p:nvPr/>
        </p:nvSpPr>
        <p:spPr>
          <a:xfrm>
            <a:off x="3246120" y="914400"/>
            <a:ext cx="2697480" cy="3474720"/>
          </a:xfrm>
          <a:prstGeom prst="rect">
            <a:avLst/>
          </a:prstGeom>
          <a:solidFill>
            <a:srgbClr val="0C1C2C"/>
          </a:solidFill>
          <a:ln/>
        </p:spPr>
      </p:sp>
      <p:sp>
        <p:nvSpPr>
          <p:cNvPr id="11" name="Text 9"/>
          <p:cNvSpPr/>
          <p:nvPr/>
        </p:nvSpPr>
        <p:spPr>
          <a:xfrm>
            <a:off x="3383280" y="1005840"/>
            <a:ext cx="2423160" cy="32004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STOCK PHOTOGRAPHY</a:t>
            </a:r>
            <a:endParaRPr lang="en-US" sz="1100" dirty="0"/>
          </a:p>
        </p:txBody>
      </p:sp>
      <p:sp>
        <p:nvSpPr>
          <p:cNvPr id="12" name="Text 10"/>
          <p:cNvSpPr/>
          <p:nvPr/>
        </p:nvSpPr>
        <p:spPr>
          <a:xfrm>
            <a:off x="3383280" y="14173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Getty creative stock revenue: -4.5% year-over-year</a:t>
            </a:r>
            <a:endParaRPr lang="en-US" sz="950" dirty="0"/>
          </a:p>
        </p:txBody>
      </p:sp>
      <p:sp>
        <p:nvSpPr>
          <p:cNvPr id="13" name="Text 11"/>
          <p:cNvSpPr/>
          <p:nvPr/>
        </p:nvSpPr>
        <p:spPr>
          <a:xfrm>
            <a:off x="3383280" y="21031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Shutterstock subscribers falling (1.09M to 1.03M)</a:t>
            </a:r>
            <a:endParaRPr lang="en-US" sz="950" dirty="0"/>
          </a:p>
        </p:txBody>
      </p:sp>
      <p:sp>
        <p:nvSpPr>
          <p:cNvPr id="14" name="Text 12"/>
          <p:cNvSpPr/>
          <p:nvPr/>
        </p:nvSpPr>
        <p:spPr>
          <a:xfrm>
            <a:off x="3383280" y="27889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Adobe Firefly: 3 billion images generated in months</a:t>
            </a:r>
            <a:endParaRPr lang="en-US" sz="950" dirty="0"/>
          </a:p>
        </p:txBody>
      </p:sp>
      <p:sp>
        <p:nvSpPr>
          <p:cNvPr id="15" name="Text 13"/>
          <p:cNvSpPr/>
          <p:nvPr/>
        </p:nvSpPr>
        <p:spPr>
          <a:xfrm>
            <a:off x="3383280" y="34747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26% of illustrators have lost work to AI</a:t>
            </a:r>
            <a:endParaRPr lang="en-US" sz="950" dirty="0"/>
          </a:p>
        </p:txBody>
      </p:sp>
      <p:sp>
        <p:nvSpPr>
          <p:cNvPr id="16" name="Shape 14"/>
          <p:cNvSpPr/>
          <p:nvPr/>
        </p:nvSpPr>
        <p:spPr>
          <a:xfrm>
            <a:off x="6126480" y="914400"/>
            <a:ext cx="2697480" cy="3474720"/>
          </a:xfrm>
          <a:prstGeom prst="rect">
            <a:avLst/>
          </a:prstGeom>
          <a:solidFill>
            <a:srgbClr val="0C1C2C"/>
          </a:solidFill>
          <a:ln/>
        </p:spPr>
      </p:sp>
      <p:sp>
        <p:nvSpPr>
          <p:cNvPr id="17" name="Text 15"/>
          <p:cNvSpPr/>
          <p:nvPr/>
        </p:nvSpPr>
        <p:spPr>
          <a:xfrm>
            <a:off x="6263640" y="1005840"/>
            <a:ext cx="2423160" cy="32004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FREELANCE WRITING</a:t>
            </a:r>
            <a:endParaRPr lang="en-US" sz="1100" dirty="0"/>
          </a:p>
        </p:txBody>
      </p:sp>
      <p:sp>
        <p:nvSpPr>
          <p:cNvPr id="18" name="Text 16"/>
          <p:cNvSpPr/>
          <p:nvPr/>
        </p:nvSpPr>
        <p:spPr>
          <a:xfrm>
            <a:off x="6263640" y="14173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Upwork writing jobs down -32% year-over-year (2025)</a:t>
            </a:r>
            <a:endParaRPr lang="en-US" sz="950" dirty="0"/>
          </a:p>
        </p:txBody>
      </p:sp>
      <p:sp>
        <p:nvSpPr>
          <p:cNvPr id="19" name="Text 17"/>
          <p:cNvSpPr/>
          <p:nvPr/>
        </p:nvSpPr>
        <p:spPr>
          <a:xfrm>
            <a:off x="6263640" y="21031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Writing jobs globally: -30% within 8 months of ChatGPT</a:t>
            </a:r>
            <a:endParaRPr lang="en-US" sz="950" dirty="0"/>
          </a:p>
        </p:txBody>
      </p:sp>
      <p:sp>
        <p:nvSpPr>
          <p:cNvPr id="20" name="Text 18"/>
          <p:cNvSpPr/>
          <p:nvPr/>
        </p:nvSpPr>
        <p:spPr>
          <a:xfrm>
            <a:off x="6263640" y="27889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40% of freelancers report AI reduced their income</a:t>
            </a:r>
            <a:endParaRPr lang="en-US" sz="950" dirty="0"/>
          </a:p>
        </p:txBody>
      </p:sp>
      <p:sp>
        <p:nvSpPr>
          <p:cNvPr id="21" name="Text 19"/>
          <p:cNvSpPr/>
          <p:nvPr/>
        </p:nvSpPr>
        <p:spPr>
          <a:xfrm>
            <a:off x="6263640" y="3474720"/>
            <a:ext cx="2423160" cy="59436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Entry-level availability below 9% (from 15%)</a:t>
            </a:r>
            <a:endParaRPr lang="en-US" sz="950" dirty="0"/>
          </a:p>
        </p:txBody>
      </p:sp>
      <p:sp>
        <p:nvSpPr>
          <p:cNvPr id="22" name="Text 20"/>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1" invalidUrl="" action="" tgtFrame="" tooltip="" history="1" highlightClick="0" endSnd="0">
                  <a:extLst>
                    <a:ext uri="{A12FA001-AC4F-418D-AE19-62706E023703}">
                      <ahyp:hlinkClr xmlns:ahyp="http://schemas.microsoft.com/office/drawing/2018/hyperlinkcolor" val="tx"/>
                    </a:ext>
                  </a:extLst>
                </a:hlinkClick>
              </a:rPr>
              <a:t>Graphite</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Kaptur</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3" invalidUrl="" action="" tgtFrame="" tooltip="" history="1" highlightClick="0" endSnd="0">
                  <a:extLst>
                    <a:ext uri="{A12FA001-AC4F-418D-AE19-62706E023703}">
                      <ahyp:hlinkClr xmlns:ahyp="http://schemas.microsoft.com/office/drawing/2018/hyperlinkcolor" val="tx"/>
                    </a:ext>
                  </a:extLst>
                </a:hlinkClick>
              </a:rPr>
              <a:t>Upwork</a:t>
            </a:r>
            <a:endParaRPr lang="en-US" sz="800" dirty="0"/>
          </a:p>
        </p:txBody>
      </p:sp>
      <p:sp>
        <p:nvSpPr>
          <p:cNvPr id="23" name="Text 21"/>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24" name="Text 22"/>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17 / 26</a:t>
            </a:r>
            <a:endParaRPr lang="en-US" sz="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Software: AI Coding Assistants</a:t>
            </a:r>
            <a:endParaRPr lang="en-US" sz="2400" dirty="0"/>
          </a:p>
        </p:txBody>
      </p:sp>
      <p:graphicFrame>
        <p:nvGraphicFramePr>
          <p:cNvPr id="4" name="Chart 0" descr=""/>
          <p:cNvGraphicFramePr/>
          <p:nvPr/>
        </p:nvGraphicFramePr>
        <p:xfrm>
          <a:off x="457200" y="914400"/>
          <a:ext cx="4572000" cy="292608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5303520" y="914400"/>
            <a:ext cx="3383280" cy="3383280"/>
          </a:xfrm>
          <a:prstGeom prst="rect">
            <a:avLst/>
          </a:prstGeom>
          <a:solidFill>
            <a:srgbClr val="0C1C2C"/>
          </a:solidFill>
          <a:ln/>
        </p:spPr>
      </p:sp>
      <p:sp>
        <p:nvSpPr>
          <p:cNvPr id="6" name="Text 3"/>
          <p:cNvSpPr/>
          <p:nvPr/>
        </p:nvSpPr>
        <p:spPr>
          <a:xfrm>
            <a:off x="5486400" y="1024128"/>
            <a:ext cx="301752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DEVELOPER MARKET</a:t>
            </a:r>
            <a:endParaRPr lang="en-US" sz="1100" dirty="0"/>
          </a:p>
        </p:txBody>
      </p:sp>
      <p:sp>
        <p:nvSpPr>
          <p:cNvPr id="7" name="Text 4"/>
          <p:cNvSpPr/>
          <p:nvPr/>
        </p:nvSpPr>
        <p:spPr>
          <a:xfrm>
            <a:off x="5486400" y="1417320"/>
            <a:ext cx="914400" cy="320040"/>
          </a:xfrm>
          <a:prstGeom prst="rect">
            <a:avLst/>
          </a:prstGeom>
          <a:noFill/>
          <a:ln/>
        </p:spPr>
        <p:txBody>
          <a:bodyPr wrap="square" lIns="0" tIns="0" rIns="0" bIns="0" rtlCol="0" anchor="ctr"/>
          <a:lstStyle/>
          <a:p>
            <a:pPr indent="0" marL="0">
              <a:buNone/>
            </a:pPr>
            <a:r>
              <a:rPr lang="en-US" sz="1600" b="1" dirty="0">
                <a:solidFill>
                  <a:srgbClr val="F5A623"/>
                </a:solidFill>
                <a:latin typeface="Trebuchet MS" pitchFamily="34" charset="0"/>
                <a:ea typeface="Trebuchet MS" pitchFamily="34" charset="-122"/>
                <a:cs typeface="Trebuchet MS" pitchFamily="34" charset="-120"/>
              </a:rPr>
              <a:t>-76.5%</a:t>
            </a:r>
            <a:endParaRPr lang="en-US" sz="1600" dirty="0"/>
          </a:p>
        </p:txBody>
      </p:sp>
      <p:sp>
        <p:nvSpPr>
          <p:cNvPr id="8" name="Text 5"/>
          <p:cNvSpPr/>
          <p:nvPr/>
        </p:nvSpPr>
        <p:spPr>
          <a:xfrm>
            <a:off x="6446520" y="1417320"/>
            <a:ext cx="2103120" cy="54864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Stack Overflow questions since ChatGPT launch (below 2009 levels)</a:t>
            </a:r>
            <a:endParaRPr lang="en-US" sz="900" dirty="0"/>
          </a:p>
        </p:txBody>
      </p:sp>
      <p:sp>
        <p:nvSpPr>
          <p:cNvPr id="9" name="Text 6"/>
          <p:cNvSpPr/>
          <p:nvPr/>
        </p:nvSpPr>
        <p:spPr>
          <a:xfrm>
            <a:off x="5486400" y="2075688"/>
            <a:ext cx="914400" cy="320040"/>
          </a:xfrm>
          <a:prstGeom prst="rect">
            <a:avLst/>
          </a:prstGeom>
          <a:noFill/>
          <a:ln/>
        </p:spPr>
        <p:txBody>
          <a:bodyPr wrap="square" lIns="0" tIns="0" rIns="0" bIns="0" rtlCol="0" anchor="ctr"/>
          <a:lstStyle/>
          <a:p>
            <a:pPr indent="0" marL="0">
              <a:buNone/>
            </a:pPr>
            <a:r>
              <a:rPr lang="en-US" sz="1600" b="1" dirty="0">
                <a:solidFill>
                  <a:srgbClr val="F5A623"/>
                </a:solidFill>
                <a:latin typeface="Trebuchet MS" pitchFamily="34" charset="0"/>
                <a:ea typeface="Trebuchet MS" pitchFamily="34" charset="-122"/>
                <a:cs typeface="Trebuchet MS" pitchFamily="34" charset="-120"/>
              </a:rPr>
              <a:t>-67%</a:t>
            </a:r>
            <a:endParaRPr lang="en-US" sz="1600" dirty="0"/>
          </a:p>
        </p:txBody>
      </p:sp>
      <p:sp>
        <p:nvSpPr>
          <p:cNvPr id="10" name="Text 7"/>
          <p:cNvSpPr/>
          <p:nvPr/>
        </p:nvSpPr>
        <p:spPr>
          <a:xfrm>
            <a:off x="6446520" y="2075688"/>
            <a:ext cx="2103120" cy="54864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Entry-level developer job postings since 2019</a:t>
            </a:r>
            <a:endParaRPr lang="en-US" sz="900" dirty="0"/>
          </a:p>
        </p:txBody>
      </p:sp>
      <p:sp>
        <p:nvSpPr>
          <p:cNvPr id="11" name="Text 8"/>
          <p:cNvSpPr/>
          <p:nvPr/>
        </p:nvSpPr>
        <p:spPr>
          <a:xfrm>
            <a:off x="5486400" y="2734056"/>
            <a:ext cx="914400" cy="320040"/>
          </a:xfrm>
          <a:prstGeom prst="rect">
            <a:avLst/>
          </a:prstGeom>
          <a:noFill/>
          <a:ln/>
        </p:spPr>
        <p:txBody>
          <a:bodyPr wrap="square" lIns="0" tIns="0" rIns="0" bIns="0" rtlCol="0" anchor="ctr"/>
          <a:lstStyle/>
          <a:p>
            <a:pPr indent="0" marL="0">
              <a:buNone/>
            </a:pPr>
            <a:r>
              <a:rPr lang="en-US" sz="1600" b="1" dirty="0">
                <a:solidFill>
                  <a:srgbClr val="F5A623"/>
                </a:solidFill>
                <a:latin typeface="Trebuchet MS" pitchFamily="34" charset="0"/>
                <a:ea typeface="Trebuchet MS" pitchFamily="34" charset="-122"/>
                <a:cs typeface="Trebuchet MS" pitchFamily="34" charset="-120"/>
              </a:rPr>
              <a:t>25%+</a:t>
            </a:r>
            <a:endParaRPr lang="en-US" sz="1600" dirty="0"/>
          </a:p>
        </p:txBody>
      </p:sp>
      <p:sp>
        <p:nvSpPr>
          <p:cNvPr id="12" name="Text 9"/>
          <p:cNvSpPr/>
          <p:nvPr/>
        </p:nvSpPr>
        <p:spPr>
          <a:xfrm>
            <a:off x="6446520" y="2734056"/>
            <a:ext cx="2103120" cy="54864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Of new Google code is AI-generated</a:t>
            </a:r>
            <a:endParaRPr lang="en-US" sz="900" dirty="0"/>
          </a:p>
        </p:txBody>
      </p:sp>
      <p:sp>
        <p:nvSpPr>
          <p:cNvPr id="13" name="Text 10"/>
          <p:cNvSpPr/>
          <p:nvPr/>
        </p:nvSpPr>
        <p:spPr>
          <a:xfrm>
            <a:off x="5486400" y="3392424"/>
            <a:ext cx="914400" cy="320040"/>
          </a:xfrm>
          <a:prstGeom prst="rect">
            <a:avLst/>
          </a:prstGeom>
          <a:noFill/>
          <a:ln/>
        </p:spPr>
        <p:txBody>
          <a:bodyPr wrap="square" lIns="0" tIns="0" rIns="0" bIns="0" rtlCol="0" anchor="ctr"/>
          <a:lstStyle/>
          <a:p>
            <a:pPr indent="0" marL="0">
              <a:buNone/>
            </a:pPr>
            <a:r>
              <a:rPr lang="en-US" sz="1600" b="1" dirty="0">
                <a:solidFill>
                  <a:srgbClr val="F5A623"/>
                </a:solidFill>
                <a:latin typeface="Trebuchet MS" pitchFamily="34" charset="0"/>
                <a:ea typeface="Trebuchet MS" pitchFamily="34" charset="-122"/>
                <a:cs typeface="Trebuchet MS" pitchFamily="34" charset="-120"/>
              </a:rPr>
              <a:t>84%</a:t>
            </a:r>
            <a:endParaRPr lang="en-US" sz="1600" dirty="0"/>
          </a:p>
        </p:txBody>
      </p:sp>
      <p:sp>
        <p:nvSpPr>
          <p:cNvPr id="14" name="Text 11"/>
          <p:cNvSpPr/>
          <p:nvPr/>
        </p:nvSpPr>
        <p:spPr>
          <a:xfrm>
            <a:off x="6446520" y="3392424"/>
            <a:ext cx="2103120" cy="548640"/>
          </a:xfrm>
          <a:prstGeom prst="rect">
            <a:avLst/>
          </a:prstGeom>
          <a:noFill/>
          <a:ln/>
        </p:spPr>
        <p:txBody>
          <a:bodyPr wrap="square" lIns="0" tIns="0" rIns="0" bIns="0" rtlCol="0" anchor="ctr"/>
          <a:lstStyle/>
          <a:p>
            <a:pPr indent="0" marL="0">
              <a:lnSpc>
                <a:spcPts val="1300"/>
              </a:lnSpc>
              <a:buNone/>
            </a:pPr>
            <a:r>
              <a:rPr lang="en-US" sz="900" dirty="0">
                <a:solidFill>
                  <a:srgbClr val="6B8FA8"/>
                </a:solidFill>
                <a:latin typeface="Calibri" pitchFamily="34" charset="0"/>
                <a:ea typeface="Calibri" pitchFamily="34" charset="-122"/>
                <a:cs typeface="Calibri" pitchFamily="34" charset="-120"/>
              </a:rPr>
              <a:t>Of developers now use AI tools regularly</a:t>
            </a:r>
            <a:endParaRPr lang="en-US" sz="900" dirty="0"/>
          </a:p>
        </p:txBody>
      </p:sp>
      <p:sp>
        <p:nvSpPr>
          <p:cNvPr id="15" name="Text 12"/>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Pragmatic Engineer</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3" invalidUrl="" action="" tgtFrame="" tooltip="" history="1" highlightClick="0" endSnd="0">
                  <a:extLst>
                    <a:ext uri="{A12FA001-AC4F-418D-AE19-62706E023703}">
                      <ahyp:hlinkClr xmlns:ahyp="http://schemas.microsoft.com/office/drawing/2018/hyperlinkcolor" val="tx"/>
                    </a:ext>
                  </a:extLst>
                </a:hlinkClick>
              </a:rPr>
              <a:t>CompTIA</a:t>
            </a:r>
            <a:endParaRPr lang="en-US" sz="800" dirty="0"/>
          </a:p>
        </p:txBody>
      </p:sp>
      <p:sp>
        <p:nvSpPr>
          <p:cNvPr id="16" name="Text 13"/>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17" name="Text 14"/>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18 / 26</a:t>
            </a:r>
            <a:endParaRPr lang="en-US" sz="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Creative Industries: The AI Labor Reckoning</a:t>
            </a:r>
            <a:endParaRPr lang="en-US" sz="2200" dirty="0"/>
          </a:p>
        </p:txBody>
      </p:sp>
      <p:sp>
        <p:nvSpPr>
          <p:cNvPr id="4" name="Shape 2"/>
          <p:cNvSpPr/>
          <p:nvPr/>
        </p:nvSpPr>
        <p:spPr>
          <a:xfrm>
            <a:off x="457200" y="914400"/>
            <a:ext cx="3931920" cy="1828800"/>
          </a:xfrm>
          <a:prstGeom prst="rect">
            <a:avLst/>
          </a:prstGeom>
          <a:solidFill>
            <a:srgbClr val="0C1C2C"/>
          </a:solidFill>
          <a:ln/>
        </p:spPr>
      </p:sp>
      <p:sp>
        <p:nvSpPr>
          <p:cNvPr id="5" name="Text 3"/>
          <p:cNvSpPr/>
          <p:nvPr/>
        </p:nvSpPr>
        <p:spPr>
          <a:xfrm>
            <a:off x="640080" y="1005840"/>
            <a:ext cx="3657600" cy="274320"/>
          </a:xfrm>
          <a:prstGeom prst="rect">
            <a:avLst/>
          </a:prstGeom>
          <a:noFill/>
          <a:ln/>
        </p:spPr>
        <p:txBody>
          <a:bodyPr wrap="square" lIns="0" tIns="0" rIns="0" bIns="0" rtlCol="0" anchor="ctr"/>
          <a:lstStyle/>
          <a:p>
            <a:pPr indent="0" marL="0">
              <a:buNone/>
            </a:pPr>
            <a:r>
              <a:rPr lang="en-US" sz="1100" b="1" dirty="0">
                <a:solidFill>
                  <a:srgbClr val="F5A623"/>
                </a:solidFill>
                <a:latin typeface="Trebuchet MS" pitchFamily="34" charset="0"/>
                <a:ea typeface="Trebuchet MS" pitchFamily="34" charset="-122"/>
                <a:cs typeface="Trebuchet MS" pitchFamily="34" charset="-120"/>
              </a:rPr>
              <a:t>2023 HOLLYWOOD STRIKES</a:t>
            </a:r>
            <a:endParaRPr lang="en-US" sz="1100" dirty="0"/>
          </a:p>
        </p:txBody>
      </p:sp>
      <p:sp>
        <p:nvSpPr>
          <p:cNvPr id="6" name="Text 4"/>
          <p:cNvSpPr/>
          <p:nvPr/>
        </p:nvSpPr>
        <p:spPr>
          <a:xfrm>
            <a:off x="640080" y="1280160"/>
            <a:ext cx="3566160" cy="128016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WGA: 148 days. SAG-AFTRA: 118 days.</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$5B+ economic cost to California.</a:t>
            </a:r>
            <a:endParaRPr lang="en-US" sz="1000" dirty="0"/>
          </a:p>
          <a:p>
            <a:pPr indent="0" marL="0">
              <a:lnSpc>
                <a:spcPts val="1400"/>
              </a:lnSpc>
              <a:buNone/>
            </a:pP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Key wins: AI cannot replace writers, AI drafts</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must pay full writer rate, AI monitoring</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committee established.</a:t>
            </a:r>
            <a:endParaRPr lang="en-US" sz="1000" dirty="0"/>
          </a:p>
        </p:txBody>
      </p:sp>
      <p:sp>
        <p:nvSpPr>
          <p:cNvPr id="7" name="Shape 5"/>
          <p:cNvSpPr/>
          <p:nvPr/>
        </p:nvSpPr>
        <p:spPr>
          <a:xfrm>
            <a:off x="4754880" y="914400"/>
            <a:ext cx="3931920" cy="1828800"/>
          </a:xfrm>
          <a:prstGeom prst="rect">
            <a:avLst/>
          </a:prstGeom>
          <a:solidFill>
            <a:srgbClr val="0C1C2C"/>
          </a:solidFill>
          <a:ln/>
        </p:spPr>
      </p:sp>
      <p:sp>
        <p:nvSpPr>
          <p:cNvPr id="8" name="Text 6"/>
          <p:cNvSpPr/>
          <p:nvPr/>
        </p:nvSpPr>
        <p:spPr>
          <a:xfrm>
            <a:off x="4937760" y="1005840"/>
            <a:ext cx="365760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CUSTOMER SERVICE</a:t>
            </a:r>
            <a:endParaRPr lang="en-US" sz="1100" dirty="0"/>
          </a:p>
        </p:txBody>
      </p:sp>
      <p:sp>
        <p:nvSpPr>
          <p:cNvPr id="9" name="Text 7"/>
          <p:cNvSpPr/>
          <p:nvPr/>
        </p:nvSpPr>
        <p:spPr>
          <a:xfrm>
            <a:off x="4937760" y="1280160"/>
            <a:ext cx="3566160" cy="128016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Klarna: Replaced 700 agents with AI,</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saved $60M, then partially reversed</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after customer satisfaction dropped.</a:t>
            </a:r>
            <a:endParaRPr lang="en-US" sz="1000" dirty="0"/>
          </a:p>
          <a:p>
            <a:pPr indent="0" marL="0">
              <a:lnSpc>
                <a:spcPts val="1400"/>
              </a:lnSpc>
              <a:buNone/>
            </a:pP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55% of companies that executed AI-driven</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layoffs report regretting the decision.</a:t>
            </a:r>
            <a:endParaRPr lang="en-US" sz="1000" dirty="0"/>
          </a:p>
        </p:txBody>
      </p:sp>
      <p:sp>
        <p:nvSpPr>
          <p:cNvPr id="10" name="Shape 8"/>
          <p:cNvSpPr/>
          <p:nvPr/>
        </p:nvSpPr>
        <p:spPr>
          <a:xfrm>
            <a:off x="457200" y="2926080"/>
            <a:ext cx="3931920" cy="1463040"/>
          </a:xfrm>
          <a:prstGeom prst="rect">
            <a:avLst/>
          </a:prstGeom>
          <a:solidFill>
            <a:srgbClr val="0C1C2C"/>
          </a:solidFill>
          <a:ln/>
        </p:spPr>
      </p:sp>
      <p:sp>
        <p:nvSpPr>
          <p:cNvPr id="11" name="Text 9"/>
          <p:cNvSpPr/>
          <p:nvPr/>
        </p:nvSpPr>
        <p:spPr>
          <a:xfrm>
            <a:off x="640080" y="3017520"/>
            <a:ext cx="3657600" cy="274320"/>
          </a:xfrm>
          <a:prstGeom prst="rect">
            <a:avLst/>
          </a:prstGeom>
          <a:noFill/>
          <a:ln/>
        </p:spPr>
        <p:txBody>
          <a:bodyPr wrap="square" lIns="0" tIns="0" rIns="0" bIns="0" rtlCol="0" anchor="ctr"/>
          <a:lstStyle/>
          <a:p>
            <a:pPr indent="0" marL="0">
              <a:buNone/>
            </a:pPr>
            <a:r>
              <a:rPr lang="en-US" sz="1100" b="1" dirty="0">
                <a:solidFill>
                  <a:srgbClr val="F5A623"/>
                </a:solidFill>
                <a:latin typeface="Trebuchet MS" pitchFamily="34" charset="0"/>
                <a:ea typeface="Trebuchet MS" pitchFamily="34" charset="-122"/>
                <a:cs typeface="Trebuchet MS" pitchFamily="34" charset="-120"/>
              </a:rPr>
              <a:t>TRANSLATION</a:t>
            </a:r>
            <a:endParaRPr lang="en-US" sz="1100" dirty="0"/>
          </a:p>
        </p:txBody>
      </p:sp>
      <p:sp>
        <p:nvSpPr>
          <p:cNvPr id="12" name="Text 10"/>
          <p:cNvSpPr/>
          <p:nvPr/>
        </p:nvSpPr>
        <p:spPr>
          <a:xfrm>
            <a:off x="640080" y="3291840"/>
            <a:ext cx="3566160" cy="82296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36% of translators lost work to AI.</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77% expect future income decline.</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28,000 positions never created (2010-2023).</a:t>
            </a:r>
            <a:endParaRPr lang="en-US" sz="1000" dirty="0"/>
          </a:p>
        </p:txBody>
      </p:sp>
      <p:sp>
        <p:nvSpPr>
          <p:cNvPr id="13" name="Shape 11"/>
          <p:cNvSpPr/>
          <p:nvPr/>
        </p:nvSpPr>
        <p:spPr>
          <a:xfrm>
            <a:off x="4754880" y="2926080"/>
            <a:ext cx="3931920" cy="1463040"/>
          </a:xfrm>
          <a:prstGeom prst="rect">
            <a:avLst/>
          </a:prstGeom>
          <a:solidFill>
            <a:srgbClr val="0C1C2C"/>
          </a:solidFill>
          <a:ln/>
        </p:spPr>
      </p:sp>
      <p:sp>
        <p:nvSpPr>
          <p:cNvPr id="14" name="Text 12"/>
          <p:cNvSpPr/>
          <p:nvPr/>
        </p:nvSpPr>
        <p:spPr>
          <a:xfrm>
            <a:off x="4937760" y="3017520"/>
            <a:ext cx="365760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MUSIC GENERATION</a:t>
            </a:r>
            <a:endParaRPr lang="en-US" sz="1100" dirty="0"/>
          </a:p>
        </p:txBody>
      </p:sp>
      <p:sp>
        <p:nvSpPr>
          <p:cNvPr id="15" name="Text 13"/>
          <p:cNvSpPr/>
          <p:nvPr/>
        </p:nvSpPr>
        <p:spPr>
          <a:xfrm>
            <a:off x="4937760" y="3291840"/>
            <a:ext cx="3566160" cy="82296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AI music projected at 20% of streaming</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revenue by 2028. 60% of music library revenue.</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AI music market: $410M growing to $3.2B (2033).</a:t>
            </a:r>
            <a:endParaRPr lang="en-US" sz="1000" dirty="0"/>
          </a:p>
        </p:txBody>
      </p:sp>
      <p:sp>
        <p:nvSpPr>
          <p:cNvPr id="16" name="Text 14"/>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1" invalidUrl="" action="" tgtFrame="" tooltip="" history="1" highlightClick="0" endSnd="0">
                  <a:extLst>
                    <a:ext uri="{A12FA001-AC4F-418D-AE19-62706E023703}">
                      <ahyp:hlinkClr xmlns:ahyp="http://schemas.microsoft.com/office/drawing/2018/hyperlinkcolor" val="tx"/>
                    </a:ext>
                  </a:extLst>
                </a:hlinkClick>
              </a:rPr>
              <a:t>Brookings</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CISAC</a:t>
            </a:r>
            <a:endParaRPr lang="en-US" sz="800" dirty="0"/>
          </a:p>
        </p:txBody>
      </p:sp>
      <p:sp>
        <p:nvSpPr>
          <p:cNvPr id="17" name="Text 15"/>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18" name="Text 16"/>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19 / 26</a:t>
            </a:r>
            <a:endParaRPr lang="en-US" sz="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548640"/>
          </a:xfrm>
          <a:prstGeom prst="rect">
            <a:avLst/>
          </a:prstGeom>
          <a:noFill/>
          <a:ln/>
        </p:spPr>
        <p:txBody>
          <a:bodyPr wrap="square" lIns="0" tIns="0" rIns="0" bIns="0" rtlCol="0" anchor="ctr"/>
          <a:lstStyle/>
          <a:p>
            <a:pPr indent="0" marL="0">
              <a:buNone/>
            </a:pPr>
            <a:r>
              <a:rPr lang="en-US" sz="2800" b="1" dirty="0">
                <a:solidFill>
                  <a:srgbClr val="FFFFFF"/>
                </a:solidFill>
                <a:latin typeface="Trebuchet MS" pitchFamily="34" charset="0"/>
                <a:ea typeface="Trebuchet MS" pitchFamily="34" charset="-122"/>
                <a:cs typeface="Trebuchet MS" pitchFamily="34" charset="-120"/>
              </a:rPr>
              <a:t>Executive Summary</a:t>
            </a:r>
            <a:endParaRPr lang="en-US" sz="2800" dirty="0"/>
          </a:p>
        </p:txBody>
      </p:sp>
      <p:sp>
        <p:nvSpPr>
          <p:cNvPr id="4" name="Text 2"/>
          <p:cNvSpPr/>
          <p:nvPr/>
        </p:nvSpPr>
        <p:spPr>
          <a:xfrm>
            <a:off x="640080" y="960120"/>
            <a:ext cx="7315200" cy="822960"/>
          </a:xfrm>
          <a:prstGeom prst="rect">
            <a:avLst/>
          </a:prstGeom>
          <a:noFill/>
          <a:ln/>
        </p:spPr>
        <p:txBody>
          <a:bodyPr wrap="square" lIns="0" tIns="0" rIns="0" bIns="0" rtlCol="0" anchor="ctr"/>
          <a:lstStyle/>
          <a:p>
            <a:pPr indent="0" marL="0">
              <a:lnSpc>
                <a:spcPts val="1900"/>
              </a:lnSpc>
              <a:buNone/>
            </a:pPr>
            <a:r>
              <a:rPr lang="en-US" sz="1200" dirty="0">
                <a:solidFill>
                  <a:srgbClr val="6B8FA8"/>
                </a:solidFill>
                <a:latin typeface="Calibri" pitchFamily="34" charset="0"/>
                <a:ea typeface="Calibri" pitchFamily="34" charset="-122"/>
                <a:cs typeface="Calibri" pitchFamily="34" charset="-120"/>
              </a:rPr>
              <a:t>Every major content industry has followed a predictable disruption arc: incumbents cling to high-margin legacy models while new entrants offer cheaper or free alternatives. Revenue collapses, legacy companies fail, and new business models emerge. LLMs are now triggering this same pattern simultaneously across search, publishing, education, creative services, and software development.</a:t>
            </a:r>
            <a:endParaRPr lang="en-US" sz="1200" dirty="0"/>
          </a:p>
        </p:txBody>
      </p:sp>
      <p:sp>
        <p:nvSpPr>
          <p:cNvPr id="5" name="Shape 3"/>
          <p:cNvSpPr/>
          <p:nvPr/>
        </p:nvSpPr>
        <p:spPr>
          <a:xfrm>
            <a:off x="457200" y="2103120"/>
            <a:ext cx="1920240" cy="2194560"/>
          </a:xfrm>
          <a:prstGeom prst="rect">
            <a:avLst/>
          </a:prstGeom>
          <a:solidFill>
            <a:srgbClr val="0C1C2C"/>
          </a:solidFill>
          <a:ln/>
        </p:spPr>
      </p:sp>
      <p:sp>
        <p:nvSpPr>
          <p:cNvPr id="6" name="Text 4"/>
          <p:cNvSpPr/>
          <p:nvPr/>
        </p:nvSpPr>
        <p:spPr>
          <a:xfrm>
            <a:off x="457200" y="2331720"/>
            <a:ext cx="1920240" cy="640080"/>
          </a:xfrm>
          <a:prstGeom prst="rect">
            <a:avLst/>
          </a:prstGeom>
          <a:noFill/>
          <a:ln/>
        </p:spPr>
        <p:txBody>
          <a:bodyPr wrap="square" lIns="0" tIns="0" rIns="0" bIns="0" rtlCol="0" anchor="ctr"/>
          <a:lstStyle/>
          <a:p>
            <a:pPr algn="ctr" indent="0" marL="0">
              <a:buNone/>
            </a:pPr>
            <a:r>
              <a:rPr lang="en-US" sz="2800" b="1" dirty="0">
                <a:solidFill>
                  <a:srgbClr val="0EA5A5"/>
                </a:solidFill>
                <a:latin typeface="Trebuchet MS" pitchFamily="34" charset="0"/>
                <a:ea typeface="Trebuchet MS" pitchFamily="34" charset="-122"/>
                <a:cs typeface="Trebuchet MS" pitchFamily="34" charset="-120"/>
              </a:rPr>
              <a:t>$1.4T+</a:t>
            </a:r>
            <a:endParaRPr lang="en-US" sz="2800" dirty="0"/>
          </a:p>
        </p:txBody>
      </p:sp>
      <p:sp>
        <p:nvSpPr>
          <p:cNvPr id="7" name="Text 5"/>
          <p:cNvSpPr/>
          <p:nvPr/>
        </p:nvSpPr>
        <p:spPr>
          <a:xfrm>
            <a:off x="457200" y="3063240"/>
            <a:ext cx="1920240" cy="914400"/>
          </a:xfrm>
          <a:prstGeom prst="rect">
            <a:avLst/>
          </a:prstGeom>
          <a:noFill/>
          <a:ln/>
        </p:spPr>
        <p:txBody>
          <a:bodyPr wrap="square" lIns="0" tIns="0" rIns="0" bIns="0" rtlCol="0" anchor="ctr"/>
          <a:lstStyle/>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Cumulative revenue</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destroyed across</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15 disruptions</a:t>
            </a:r>
            <a:endParaRPr lang="en-US" sz="1100" dirty="0"/>
          </a:p>
        </p:txBody>
      </p:sp>
      <p:sp>
        <p:nvSpPr>
          <p:cNvPr id="8" name="Shape 6"/>
          <p:cNvSpPr/>
          <p:nvPr/>
        </p:nvSpPr>
        <p:spPr>
          <a:xfrm>
            <a:off x="2560320" y="2103120"/>
            <a:ext cx="1920240" cy="2194560"/>
          </a:xfrm>
          <a:prstGeom prst="rect">
            <a:avLst/>
          </a:prstGeom>
          <a:solidFill>
            <a:srgbClr val="0C1C2C"/>
          </a:solidFill>
          <a:ln/>
        </p:spPr>
      </p:sp>
      <p:sp>
        <p:nvSpPr>
          <p:cNvPr id="9" name="Text 7"/>
          <p:cNvSpPr/>
          <p:nvPr/>
        </p:nvSpPr>
        <p:spPr>
          <a:xfrm>
            <a:off x="2560320" y="2331720"/>
            <a:ext cx="1920240" cy="640080"/>
          </a:xfrm>
          <a:prstGeom prst="rect">
            <a:avLst/>
          </a:prstGeom>
          <a:noFill/>
          <a:ln/>
        </p:spPr>
        <p:txBody>
          <a:bodyPr wrap="square" lIns="0" tIns="0" rIns="0" bIns="0" rtlCol="0" anchor="ctr"/>
          <a:lstStyle/>
          <a:p>
            <a:pPr algn="ctr" indent="0" marL="0">
              <a:buNone/>
            </a:pPr>
            <a:r>
              <a:rPr lang="en-US" sz="2800" b="1" dirty="0">
                <a:solidFill>
                  <a:srgbClr val="0EA5A5"/>
                </a:solidFill>
                <a:latin typeface="Trebuchet MS" pitchFamily="34" charset="0"/>
                <a:ea typeface="Trebuchet MS" pitchFamily="34" charset="-122"/>
                <a:cs typeface="Trebuchet MS" pitchFamily="34" charset="-120"/>
              </a:rPr>
              <a:t>15</a:t>
            </a:r>
            <a:endParaRPr lang="en-US" sz="2800" dirty="0"/>
          </a:p>
        </p:txBody>
      </p:sp>
      <p:sp>
        <p:nvSpPr>
          <p:cNvPr id="10" name="Text 8"/>
          <p:cNvSpPr/>
          <p:nvPr/>
        </p:nvSpPr>
        <p:spPr>
          <a:xfrm>
            <a:off x="2560320" y="3063240"/>
            <a:ext cx="1920240" cy="914400"/>
          </a:xfrm>
          <a:prstGeom prst="rect">
            <a:avLst/>
          </a:prstGeom>
          <a:noFill/>
          <a:ln/>
        </p:spPr>
        <p:txBody>
          <a:bodyPr wrap="square" lIns="0" tIns="0" rIns="0" bIns="0" rtlCol="0" anchor="ctr"/>
          <a:lstStyle/>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Industries that</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followed the same</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disruption pattern</a:t>
            </a:r>
            <a:endParaRPr lang="en-US" sz="1100" dirty="0"/>
          </a:p>
        </p:txBody>
      </p:sp>
      <p:sp>
        <p:nvSpPr>
          <p:cNvPr id="11" name="Shape 9"/>
          <p:cNvSpPr/>
          <p:nvPr/>
        </p:nvSpPr>
        <p:spPr>
          <a:xfrm>
            <a:off x="4663440" y="2103120"/>
            <a:ext cx="1920240" cy="2194560"/>
          </a:xfrm>
          <a:prstGeom prst="rect">
            <a:avLst/>
          </a:prstGeom>
          <a:solidFill>
            <a:srgbClr val="0C1C2C"/>
          </a:solidFill>
          <a:ln/>
        </p:spPr>
      </p:sp>
      <p:sp>
        <p:nvSpPr>
          <p:cNvPr id="12" name="Text 10"/>
          <p:cNvSpPr/>
          <p:nvPr/>
        </p:nvSpPr>
        <p:spPr>
          <a:xfrm>
            <a:off x="4663440" y="2331720"/>
            <a:ext cx="1920240" cy="640080"/>
          </a:xfrm>
          <a:prstGeom prst="rect">
            <a:avLst/>
          </a:prstGeom>
          <a:noFill/>
          <a:ln/>
        </p:spPr>
        <p:txBody>
          <a:bodyPr wrap="square" lIns="0" tIns="0" rIns="0" bIns="0" rtlCol="0" anchor="ctr"/>
          <a:lstStyle/>
          <a:p>
            <a:pPr algn="ctr" indent="0" marL="0">
              <a:buNone/>
            </a:pPr>
            <a:r>
              <a:rPr lang="en-US" sz="2800" b="1" dirty="0">
                <a:solidFill>
                  <a:srgbClr val="0EA5A5"/>
                </a:solidFill>
                <a:latin typeface="Trebuchet MS" pitchFamily="34" charset="0"/>
                <a:ea typeface="Trebuchet MS" pitchFamily="34" charset="-122"/>
                <a:cs typeface="Trebuchet MS" pitchFamily="34" charset="-120"/>
              </a:rPr>
              <a:t>82%</a:t>
            </a:r>
            <a:endParaRPr lang="en-US" sz="2800" dirty="0"/>
          </a:p>
        </p:txBody>
      </p:sp>
      <p:sp>
        <p:nvSpPr>
          <p:cNvPr id="13" name="Text 11"/>
          <p:cNvSpPr/>
          <p:nvPr/>
        </p:nvSpPr>
        <p:spPr>
          <a:xfrm>
            <a:off x="4663440" y="3063240"/>
            <a:ext cx="1920240" cy="914400"/>
          </a:xfrm>
          <a:prstGeom prst="rect">
            <a:avLst/>
          </a:prstGeom>
          <a:noFill/>
          <a:ln/>
        </p:spPr>
        <p:txBody>
          <a:bodyPr wrap="square" lIns="0" tIns="0" rIns="0" bIns="0" rtlCol="0" anchor="ctr"/>
          <a:lstStyle/>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Avg. peak-to-trough</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market share loss</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for incumbents</a:t>
            </a:r>
            <a:endParaRPr lang="en-US" sz="1100" dirty="0"/>
          </a:p>
        </p:txBody>
      </p:sp>
      <p:sp>
        <p:nvSpPr>
          <p:cNvPr id="14" name="Shape 12"/>
          <p:cNvSpPr/>
          <p:nvPr/>
        </p:nvSpPr>
        <p:spPr>
          <a:xfrm>
            <a:off x="6766560" y="2103120"/>
            <a:ext cx="1920240" cy="2194560"/>
          </a:xfrm>
          <a:prstGeom prst="rect">
            <a:avLst/>
          </a:prstGeom>
          <a:solidFill>
            <a:srgbClr val="0C1C2C"/>
          </a:solidFill>
          <a:ln/>
        </p:spPr>
      </p:sp>
      <p:sp>
        <p:nvSpPr>
          <p:cNvPr id="15" name="Text 13"/>
          <p:cNvSpPr/>
          <p:nvPr/>
        </p:nvSpPr>
        <p:spPr>
          <a:xfrm>
            <a:off x="6766560" y="2331720"/>
            <a:ext cx="1920240" cy="640080"/>
          </a:xfrm>
          <a:prstGeom prst="rect">
            <a:avLst/>
          </a:prstGeom>
          <a:noFill/>
          <a:ln/>
        </p:spPr>
        <p:txBody>
          <a:bodyPr wrap="square" lIns="0" tIns="0" rIns="0" bIns="0" rtlCol="0" anchor="ctr"/>
          <a:lstStyle/>
          <a:p>
            <a:pPr algn="ctr" indent="0" marL="0">
              <a:buNone/>
            </a:pPr>
            <a:r>
              <a:rPr lang="en-US" sz="2800" b="1" dirty="0">
                <a:solidFill>
                  <a:srgbClr val="0EA5A5"/>
                </a:solidFill>
                <a:latin typeface="Trebuchet MS" pitchFamily="34" charset="0"/>
                <a:ea typeface="Trebuchet MS" pitchFamily="34" charset="-122"/>
                <a:cs typeface="Trebuchet MS" pitchFamily="34" charset="-120"/>
              </a:rPr>
              <a:t>3-7 yrs</a:t>
            </a:r>
            <a:endParaRPr lang="en-US" sz="2800" dirty="0"/>
          </a:p>
        </p:txBody>
      </p:sp>
      <p:sp>
        <p:nvSpPr>
          <p:cNvPr id="16" name="Text 14"/>
          <p:cNvSpPr/>
          <p:nvPr/>
        </p:nvSpPr>
        <p:spPr>
          <a:xfrm>
            <a:off x="6766560" y="3063240"/>
            <a:ext cx="1920240" cy="914400"/>
          </a:xfrm>
          <a:prstGeom prst="rect">
            <a:avLst/>
          </a:prstGeom>
          <a:noFill/>
          <a:ln/>
        </p:spPr>
        <p:txBody>
          <a:bodyPr wrap="square" lIns="0" tIns="0" rIns="0" bIns="0" rtlCol="0" anchor="ctr"/>
          <a:lstStyle/>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Typical window from</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first signal to</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irreversible decline</a:t>
            </a:r>
            <a:endParaRPr lang="en-US" sz="1100" dirty="0"/>
          </a:p>
        </p:txBody>
      </p:sp>
      <p:sp>
        <p:nvSpPr>
          <p:cNvPr id="17" name="Text 15"/>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18" name="Text 16"/>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2 / 26</a:t>
            </a:r>
            <a:endParaRPr lang="en-US" sz="8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LLM Market: Scale of the Disruption Engine</a:t>
            </a:r>
            <a:endParaRPr lang="en-US" sz="2200" dirty="0"/>
          </a:p>
        </p:txBody>
      </p:sp>
      <p:graphicFrame>
        <p:nvGraphicFramePr>
          <p:cNvPr id="4" name="Chart 0" descr=""/>
          <p:cNvGraphicFramePr/>
          <p:nvPr/>
        </p:nvGraphicFramePr>
        <p:xfrm>
          <a:off x="457200" y="868680"/>
          <a:ext cx="4572000" cy="256032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5303520" y="868680"/>
            <a:ext cx="3383280" cy="2560320"/>
          </a:xfrm>
          <a:prstGeom prst="rect">
            <a:avLst/>
          </a:prstGeom>
          <a:solidFill>
            <a:srgbClr val="0C1C2C"/>
          </a:solidFill>
          <a:ln/>
        </p:spPr>
      </p:sp>
      <p:sp>
        <p:nvSpPr>
          <p:cNvPr id="6" name="Text 3"/>
          <p:cNvSpPr/>
          <p:nvPr/>
        </p:nvSpPr>
        <p:spPr>
          <a:xfrm>
            <a:off x="5486400" y="960120"/>
            <a:ext cx="3017520" cy="27432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KEY NUMBERS</a:t>
            </a:r>
            <a:endParaRPr lang="en-US" sz="1100" dirty="0"/>
          </a:p>
        </p:txBody>
      </p:sp>
      <p:sp>
        <p:nvSpPr>
          <p:cNvPr id="7" name="Text 4"/>
          <p:cNvSpPr/>
          <p:nvPr/>
        </p:nvSpPr>
        <p:spPr>
          <a:xfrm>
            <a:off x="5486400" y="1280160"/>
            <a:ext cx="3017520" cy="34747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LLM market: $5.6B (2024) to $35B (2030)</a:t>
            </a:r>
            <a:endParaRPr lang="en-US" sz="900" dirty="0"/>
          </a:p>
        </p:txBody>
      </p:sp>
      <p:sp>
        <p:nvSpPr>
          <p:cNvPr id="8" name="Text 5"/>
          <p:cNvSpPr/>
          <p:nvPr/>
        </p:nvSpPr>
        <p:spPr>
          <a:xfrm>
            <a:off x="5486400" y="1664208"/>
            <a:ext cx="3017520" cy="34747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Gen AI spending: $644B in 2025 (+76%)</a:t>
            </a:r>
            <a:endParaRPr lang="en-US" sz="900" dirty="0"/>
          </a:p>
        </p:txBody>
      </p:sp>
      <p:sp>
        <p:nvSpPr>
          <p:cNvPr id="9" name="Text 6"/>
          <p:cNvSpPr/>
          <p:nvPr/>
        </p:nvSpPr>
        <p:spPr>
          <a:xfrm>
            <a:off x="5486400" y="2048256"/>
            <a:ext cx="3017520" cy="34747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OpenAI revenue: $200M (2022) to $20B (2025)</a:t>
            </a:r>
            <a:endParaRPr lang="en-US" sz="900" dirty="0"/>
          </a:p>
        </p:txBody>
      </p:sp>
      <p:sp>
        <p:nvSpPr>
          <p:cNvPr id="10" name="Text 7"/>
          <p:cNvSpPr/>
          <p:nvPr/>
        </p:nvSpPr>
        <p:spPr>
          <a:xfrm>
            <a:off x="5486400" y="2432304"/>
            <a:ext cx="3017520" cy="34747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Anthropic: $380B valuation (Feb 2026)</a:t>
            </a:r>
            <a:endParaRPr lang="en-US" sz="900" dirty="0"/>
          </a:p>
        </p:txBody>
      </p:sp>
      <p:sp>
        <p:nvSpPr>
          <p:cNvPr id="11" name="Text 8"/>
          <p:cNvSpPr/>
          <p:nvPr/>
        </p:nvSpPr>
        <p:spPr>
          <a:xfrm>
            <a:off x="5486400" y="2816352"/>
            <a:ext cx="3017520" cy="347472"/>
          </a:xfrm>
          <a:prstGeom prst="rect">
            <a:avLst/>
          </a:prstGeom>
          <a:noFill/>
          <a:ln/>
        </p:spPr>
        <p:txBody>
          <a:bodyPr wrap="square" lIns="0" tIns="0" rIns="0" bIns="0" rtlCol="0" anchor="ctr"/>
          <a:lstStyle/>
          <a:p>
            <a:pPr indent="0" marL="0">
              <a:lnSpc>
                <a:spcPts val="1200"/>
              </a:lnSpc>
              <a:buNone/>
            </a:pPr>
            <a:r>
              <a:rPr lang="en-US" sz="900" dirty="0">
                <a:solidFill>
                  <a:srgbClr val="6B8FA8"/>
                </a:solidFill>
                <a:latin typeface="Calibri" pitchFamily="34" charset="0"/>
                <a:ea typeface="Calibri" pitchFamily="34" charset="-122"/>
                <a:cs typeface="Calibri" pitchFamily="34" charset="-120"/>
              </a:rPr>
              <a:t>AI = 45% of global VC funding (Q2 2025)</a:t>
            </a:r>
            <a:endParaRPr lang="en-US" sz="900" dirty="0"/>
          </a:p>
        </p:txBody>
      </p:sp>
      <p:sp>
        <p:nvSpPr>
          <p:cNvPr id="12" name="Shape 9"/>
          <p:cNvSpPr/>
          <p:nvPr/>
        </p:nvSpPr>
        <p:spPr>
          <a:xfrm>
            <a:off x="457200" y="3657600"/>
            <a:ext cx="8229600" cy="822960"/>
          </a:xfrm>
          <a:prstGeom prst="rect">
            <a:avLst/>
          </a:prstGeom>
          <a:solidFill>
            <a:srgbClr val="0C1C2C"/>
          </a:solidFill>
          <a:ln/>
        </p:spPr>
      </p:sp>
      <p:sp>
        <p:nvSpPr>
          <p:cNvPr id="13" name="Text 10"/>
          <p:cNvSpPr/>
          <p:nvPr/>
        </p:nvSpPr>
        <p:spPr>
          <a:xfrm>
            <a:off x="640080" y="3703320"/>
            <a:ext cx="7863840" cy="228600"/>
          </a:xfrm>
          <a:prstGeom prst="rect">
            <a:avLst/>
          </a:prstGeom>
          <a:noFill/>
          <a:ln/>
        </p:spPr>
        <p:txBody>
          <a:bodyPr wrap="square" lIns="0" tIns="0" rIns="0" bIns="0" rtlCol="0" anchor="ctr"/>
          <a:lstStyle/>
          <a:p>
            <a:pPr indent="0" marL="0">
              <a:buNone/>
            </a:pPr>
            <a:r>
              <a:rPr lang="en-US" sz="1000" b="1" dirty="0">
                <a:solidFill>
                  <a:srgbClr val="0EA5A5"/>
                </a:solidFill>
                <a:latin typeface="Trebuchet MS" pitchFamily="34" charset="0"/>
                <a:ea typeface="Trebuchet MS" pitchFamily="34" charset="-122"/>
                <a:cs typeface="Trebuchet MS" pitchFamily="34" charset="-120"/>
              </a:rPr>
              <a:t>REVENUE TRAJECTORY COMPARISON</a:t>
            </a:r>
            <a:endParaRPr lang="en-US" sz="1000" dirty="0"/>
          </a:p>
        </p:txBody>
      </p:sp>
      <p:sp>
        <p:nvSpPr>
          <p:cNvPr id="14" name="Text 11"/>
          <p:cNvSpPr/>
          <p:nvPr/>
        </p:nvSpPr>
        <p:spPr>
          <a:xfrm>
            <a:off x="640080" y="3950208"/>
            <a:ext cx="1828800" cy="182880"/>
          </a:xfrm>
          <a:prstGeom prst="rect">
            <a:avLst/>
          </a:prstGeom>
          <a:noFill/>
          <a:ln/>
        </p:spPr>
        <p:txBody>
          <a:bodyPr wrap="square" lIns="0" tIns="0" rIns="0" bIns="0"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OpenAI</a:t>
            </a:r>
            <a:endParaRPr lang="en-US" sz="1000" dirty="0"/>
          </a:p>
        </p:txBody>
      </p:sp>
      <p:sp>
        <p:nvSpPr>
          <p:cNvPr id="15" name="Text 12"/>
          <p:cNvSpPr/>
          <p:nvPr/>
        </p:nvSpPr>
        <p:spPr>
          <a:xfrm>
            <a:off x="640080" y="4133088"/>
            <a:ext cx="1828800" cy="182880"/>
          </a:xfrm>
          <a:prstGeom prst="rect">
            <a:avLst/>
          </a:prstGeom>
          <a:noFill/>
          <a:ln/>
        </p:spPr>
        <p:txBody>
          <a:bodyPr wrap="square" lIns="0" tIns="0" rIns="0" bIns="0" rtlCol="0" anchor="ctr"/>
          <a:lstStyle/>
          <a:p>
            <a:pPr indent="0" marL="0">
              <a:buNone/>
            </a:pPr>
            <a:r>
              <a:rPr lang="en-US" sz="800" dirty="0">
                <a:solidFill>
                  <a:srgbClr val="F5C842"/>
                </a:solidFill>
                <a:latin typeface="Calibri" pitchFamily="34" charset="0"/>
                <a:ea typeface="Calibri" pitchFamily="34" charset="-122"/>
                <a:cs typeface="Calibri" pitchFamily="34" charset="-120"/>
              </a:rPr>
              <a:t>$3.5M → $20B (5 yrs)  5,714x</a:t>
            </a:r>
            <a:endParaRPr lang="en-US" sz="800" dirty="0"/>
          </a:p>
        </p:txBody>
      </p:sp>
      <p:sp>
        <p:nvSpPr>
          <p:cNvPr id="16" name="Text 13"/>
          <p:cNvSpPr/>
          <p:nvPr/>
        </p:nvSpPr>
        <p:spPr>
          <a:xfrm>
            <a:off x="2651760" y="3950208"/>
            <a:ext cx="1828800" cy="182880"/>
          </a:xfrm>
          <a:prstGeom prst="rect">
            <a:avLst/>
          </a:prstGeom>
          <a:noFill/>
          <a:ln/>
        </p:spPr>
        <p:txBody>
          <a:bodyPr wrap="square" lIns="0" tIns="0" rIns="0" bIns="0"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Netflix</a:t>
            </a:r>
            <a:endParaRPr lang="en-US" sz="1000" dirty="0"/>
          </a:p>
        </p:txBody>
      </p:sp>
      <p:sp>
        <p:nvSpPr>
          <p:cNvPr id="17" name="Text 14"/>
          <p:cNvSpPr/>
          <p:nvPr/>
        </p:nvSpPr>
        <p:spPr>
          <a:xfrm>
            <a:off x="2651760" y="4133088"/>
            <a:ext cx="1828800" cy="182880"/>
          </a:xfrm>
          <a:prstGeom prst="rect">
            <a:avLst/>
          </a:prstGeom>
          <a:noFill/>
          <a:ln/>
        </p:spPr>
        <p:txBody>
          <a:bodyPr wrap="square" lIns="0" tIns="0" rIns="0" bIns="0" rtlCol="0" anchor="ctr"/>
          <a:lstStyle/>
          <a:p>
            <a:pPr indent="0" marL="0">
              <a:buNone/>
            </a:pPr>
            <a:r>
              <a:rPr lang="en-US" sz="800" dirty="0">
                <a:solidFill>
                  <a:srgbClr val="F5C842"/>
                </a:solidFill>
                <a:latin typeface="Calibri" pitchFamily="34" charset="0"/>
                <a:ea typeface="Calibri" pitchFamily="34" charset="-122"/>
                <a:cs typeface="Calibri" pitchFamily="34" charset="-120"/>
              </a:rPr>
              <a:t>$75M → $45.2B (24 yrs)  603x</a:t>
            </a:r>
            <a:endParaRPr lang="en-US" sz="800" dirty="0"/>
          </a:p>
        </p:txBody>
      </p:sp>
      <p:sp>
        <p:nvSpPr>
          <p:cNvPr id="18" name="Text 15"/>
          <p:cNvSpPr/>
          <p:nvPr/>
        </p:nvSpPr>
        <p:spPr>
          <a:xfrm>
            <a:off x="4663440" y="3950208"/>
            <a:ext cx="1828800" cy="182880"/>
          </a:xfrm>
          <a:prstGeom prst="rect">
            <a:avLst/>
          </a:prstGeom>
          <a:noFill/>
          <a:ln/>
        </p:spPr>
        <p:txBody>
          <a:bodyPr wrap="square" lIns="0" tIns="0" rIns="0" bIns="0"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Spotify</a:t>
            </a:r>
            <a:endParaRPr lang="en-US" sz="1000" dirty="0"/>
          </a:p>
        </p:txBody>
      </p:sp>
      <p:sp>
        <p:nvSpPr>
          <p:cNvPr id="19" name="Text 16"/>
          <p:cNvSpPr/>
          <p:nvPr/>
        </p:nvSpPr>
        <p:spPr>
          <a:xfrm>
            <a:off x="4663440" y="4133088"/>
            <a:ext cx="1828800" cy="182880"/>
          </a:xfrm>
          <a:prstGeom prst="rect">
            <a:avLst/>
          </a:prstGeom>
          <a:noFill/>
          <a:ln/>
        </p:spPr>
        <p:txBody>
          <a:bodyPr wrap="square" lIns="0" tIns="0" rIns="0" bIns="0" rtlCol="0" anchor="ctr"/>
          <a:lstStyle/>
          <a:p>
            <a:pPr indent="0" marL="0">
              <a:buNone/>
            </a:pPr>
            <a:r>
              <a:rPr lang="en-US" sz="800" dirty="0">
                <a:solidFill>
                  <a:srgbClr val="F5C842"/>
                </a:solidFill>
                <a:latin typeface="Calibri" pitchFamily="34" charset="0"/>
                <a:ea typeface="Calibri" pitchFamily="34" charset="-122"/>
                <a:cs typeface="Calibri" pitchFamily="34" charset="-120"/>
              </a:rPr>
              <a:t>$15M → $17.5B (16 yrs)  1,167x</a:t>
            </a:r>
            <a:endParaRPr lang="en-US" sz="800" dirty="0"/>
          </a:p>
        </p:txBody>
      </p:sp>
      <p:sp>
        <p:nvSpPr>
          <p:cNvPr id="20" name="Text 17"/>
          <p:cNvSpPr/>
          <p:nvPr/>
        </p:nvSpPr>
        <p:spPr>
          <a:xfrm>
            <a:off x="6675120" y="3950208"/>
            <a:ext cx="1828800" cy="182880"/>
          </a:xfrm>
          <a:prstGeom prst="rect">
            <a:avLst/>
          </a:prstGeom>
          <a:noFill/>
          <a:ln/>
        </p:spPr>
        <p:txBody>
          <a:bodyPr wrap="square" lIns="0" tIns="0" rIns="0" bIns="0" rtlCol="0" anchor="ctr"/>
          <a:lstStyle/>
          <a:p>
            <a:pPr indent="0" marL="0">
              <a:buNone/>
            </a:pPr>
            <a:r>
              <a:rPr lang="en-US" sz="1000" b="1" dirty="0">
                <a:solidFill>
                  <a:srgbClr val="FFFFFF"/>
                </a:solidFill>
                <a:latin typeface="Calibri" pitchFamily="34" charset="0"/>
                <a:ea typeface="Calibri" pitchFamily="34" charset="-122"/>
                <a:cs typeface="Calibri" pitchFamily="34" charset="-120"/>
              </a:rPr>
              <a:t>Google Ads</a:t>
            </a:r>
            <a:endParaRPr lang="en-US" sz="1000" dirty="0"/>
          </a:p>
        </p:txBody>
      </p:sp>
      <p:sp>
        <p:nvSpPr>
          <p:cNvPr id="21" name="Text 18"/>
          <p:cNvSpPr/>
          <p:nvPr/>
        </p:nvSpPr>
        <p:spPr>
          <a:xfrm>
            <a:off x="6675120" y="4133088"/>
            <a:ext cx="1828800" cy="182880"/>
          </a:xfrm>
          <a:prstGeom prst="rect">
            <a:avLst/>
          </a:prstGeom>
          <a:noFill/>
          <a:ln/>
        </p:spPr>
        <p:txBody>
          <a:bodyPr wrap="square" lIns="0" tIns="0" rIns="0" bIns="0" rtlCol="0" anchor="ctr"/>
          <a:lstStyle/>
          <a:p>
            <a:pPr indent="0" marL="0">
              <a:buNone/>
            </a:pPr>
            <a:r>
              <a:rPr lang="en-US" sz="800" dirty="0">
                <a:solidFill>
                  <a:srgbClr val="F5C842"/>
                </a:solidFill>
                <a:latin typeface="Calibri" pitchFamily="34" charset="0"/>
                <a:ea typeface="Calibri" pitchFamily="34" charset="-122"/>
                <a:cs typeface="Calibri" pitchFamily="34" charset="-120"/>
              </a:rPr>
              <a:t>$70M → $265B (23 yrs)  3,786x</a:t>
            </a:r>
            <a:endParaRPr lang="en-US" sz="800" dirty="0"/>
          </a:p>
        </p:txBody>
      </p:sp>
      <p:sp>
        <p:nvSpPr>
          <p:cNvPr id="22" name="Text 19"/>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Grand View Research</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3" invalidUrl="" action="" tgtFrame="" tooltip="" history="1" highlightClick="0" endSnd="0">
                  <a:extLst>
                    <a:ext uri="{A12FA001-AC4F-418D-AE19-62706E023703}">
                      <ahyp:hlinkClr xmlns:ahyp="http://schemas.microsoft.com/office/drawing/2018/hyperlinkcolor" val="tx"/>
                    </a:ext>
                  </a:extLst>
                </a:hlinkClick>
              </a:rPr>
              <a:t>Yahoo Finance</a:t>
            </a:r>
            <a:endParaRPr lang="en-US" sz="800" dirty="0"/>
          </a:p>
        </p:txBody>
      </p:sp>
      <p:sp>
        <p:nvSpPr>
          <p:cNvPr id="23" name="Text 20"/>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24" name="Text 21"/>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20 / 26</a:t>
            </a:r>
            <a:endParaRPr lang="en-US" sz="800"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name="Slide 21">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5143500"/>
          </a:xfrm>
          <a:prstGeom prst="rect">
            <a:avLst/>
          </a:prstGeom>
          <a:solidFill>
            <a:srgbClr val="0C1C2C"/>
          </a:solidFill>
          <a:ln/>
        </p:spPr>
      </p:sp>
      <p:sp>
        <p:nvSpPr>
          <p:cNvPr id="3" name="Shape 1"/>
          <p:cNvSpPr/>
          <p:nvPr/>
        </p:nvSpPr>
        <p:spPr>
          <a:xfrm>
            <a:off x="0" y="0"/>
            <a:ext cx="109728" cy="5143500"/>
          </a:xfrm>
          <a:prstGeom prst="rect">
            <a:avLst/>
          </a:prstGeom>
          <a:solidFill>
            <a:srgbClr val="0EA5A5"/>
          </a:solidFill>
          <a:ln/>
        </p:spPr>
      </p:sp>
      <p:sp>
        <p:nvSpPr>
          <p:cNvPr id="4" name="Text 2"/>
          <p:cNvSpPr/>
          <p:nvPr/>
        </p:nvSpPr>
        <p:spPr>
          <a:xfrm>
            <a:off x="640080" y="1463040"/>
            <a:ext cx="7863840" cy="457200"/>
          </a:xfrm>
          <a:prstGeom prst="rect">
            <a:avLst/>
          </a:prstGeom>
          <a:noFill/>
          <a:ln/>
        </p:spPr>
        <p:txBody>
          <a:bodyPr wrap="square" lIns="0" tIns="0" rIns="0" bIns="0" rtlCol="0" anchor="ctr"/>
          <a:lstStyle/>
          <a:p>
            <a:pPr indent="0" marL="0">
              <a:buNone/>
            </a:pPr>
            <a:r>
              <a:rPr lang="en-US" sz="1600" b="1" dirty="0">
                <a:solidFill>
                  <a:srgbClr val="0EA5A5"/>
                </a:solidFill>
                <a:latin typeface="Trebuchet MS" pitchFamily="34" charset="0"/>
                <a:ea typeface="Trebuchet MS" pitchFamily="34" charset="-122"/>
                <a:cs typeface="Trebuchet MS" pitchFamily="34" charset="-120"/>
              </a:rPr>
              <a:t>PART III</a:t>
            </a:r>
            <a:endParaRPr lang="en-US" sz="1600" dirty="0"/>
          </a:p>
        </p:txBody>
      </p:sp>
      <p:sp>
        <p:nvSpPr>
          <p:cNvPr id="5" name="Text 3"/>
          <p:cNvSpPr/>
          <p:nvPr/>
        </p:nvSpPr>
        <p:spPr>
          <a:xfrm>
            <a:off x="640080" y="1920240"/>
            <a:ext cx="7863840" cy="1280160"/>
          </a:xfrm>
          <a:prstGeom prst="rect">
            <a:avLst/>
          </a:prstGeom>
          <a:noFill/>
          <a:ln/>
        </p:spPr>
        <p:txBody>
          <a:bodyPr wrap="square" lIns="0" tIns="0" rIns="0" bIns="0" rtlCol="0" anchor="ctr"/>
          <a:lstStyle/>
          <a:p>
            <a:pPr indent="0" marL="0">
              <a:lnSpc>
                <a:spcPts val="5400"/>
              </a:lnSpc>
              <a:buNone/>
            </a:pPr>
            <a:r>
              <a:rPr lang="en-US" sz="4800" b="1" dirty="0">
                <a:solidFill>
                  <a:srgbClr val="FFFFFF"/>
                </a:solidFill>
                <a:latin typeface="Trebuchet MS" pitchFamily="34" charset="0"/>
                <a:ea typeface="Trebuchet MS" pitchFamily="34" charset="-122"/>
                <a:cs typeface="Trebuchet MS" pitchFamily="34" charset="-120"/>
              </a:rPr>
              <a:t>MAPPING THE</a:t>
            </a:r>
            <a:endParaRPr lang="en-US" sz="4800" dirty="0"/>
          </a:p>
          <a:p>
            <a:pPr indent="0" marL="0">
              <a:lnSpc>
                <a:spcPts val="5400"/>
              </a:lnSpc>
              <a:buNone/>
            </a:pPr>
            <a:r>
              <a:rPr lang="en-US" sz="4800" b="1" dirty="0">
                <a:solidFill>
                  <a:srgbClr val="FFFFFF"/>
                </a:solidFill>
                <a:latin typeface="Trebuchet MS" pitchFamily="34" charset="0"/>
                <a:ea typeface="Trebuchet MS" pitchFamily="34" charset="-122"/>
                <a:cs typeface="Trebuchet MS" pitchFamily="34" charset="-120"/>
              </a:rPr>
              <a:t>PARALLELS</a:t>
            </a:r>
            <a:endParaRPr lang="en-US" sz="4800" dirty="0"/>
          </a:p>
        </p:txBody>
      </p:sp>
      <p:sp>
        <p:nvSpPr>
          <p:cNvPr id="6" name="Text 4"/>
          <p:cNvSpPr/>
          <p:nvPr/>
        </p:nvSpPr>
        <p:spPr>
          <a:xfrm>
            <a:off x="640080" y="3291840"/>
            <a:ext cx="6400800" cy="457200"/>
          </a:xfrm>
          <a:prstGeom prst="rect">
            <a:avLst/>
          </a:prstGeom>
          <a:noFill/>
          <a:ln/>
        </p:spPr>
        <p:txBody>
          <a:bodyPr wrap="square" lIns="0" tIns="0" rIns="0" bIns="0" rtlCol="0" anchor="ctr"/>
          <a:lstStyle/>
          <a:p>
            <a:pPr indent="0" marL="0">
              <a:lnSpc>
                <a:spcPts val="2200"/>
              </a:lnSpc>
              <a:buNone/>
            </a:pPr>
            <a:r>
              <a:rPr lang="en-US" sz="1500" dirty="0">
                <a:solidFill>
                  <a:srgbClr val="6B8FA8"/>
                </a:solidFill>
                <a:latin typeface="Calibri" pitchFamily="34" charset="0"/>
                <a:ea typeface="Calibri" pitchFamily="34" charset="-122"/>
                <a:cs typeface="Calibri" pitchFamily="34" charset="-120"/>
              </a:rPr>
              <a:t>What historical disruptions predict about LLM impact on content industries, publishing, and media.</a:t>
            </a:r>
            <a:endParaRPr lang="en-US" sz="1500" dirty="0"/>
          </a:p>
        </p:txBody>
      </p:sp>
      <p:sp>
        <p:nvSpPr>
          <p:cNvPr id="7" name="Text 5"/>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8" name="Text 6"/>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21 / 26</a:t>
            </a:r>
            <a:endParaRPr lang="en-US" sz="8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name="Slide 22">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Historical Disruption → LLM Parallel</a:t>
            </a:r>
            <a:endParaRPr lang="en-US" sz="2200" dirty="0"/>
          </a:p>
        </p:txBody>
      </p:sp>
      <p:graphicFrame>
        <p:nvGraphicFramePr>
          <p:cNvPr id="23" name="Table 0"/>
          <p:cNvGraphicFramePr>
            <a:graphicFrameLocks noGrp="1"/>
          </p:cNvGraphicFramePr>
          <p:nvPr>
            <p:extLst>
              <p:ext uri="{D42A27DB-BD31-4B8C-83A1-F6EECF244321}">
                <p14:modId xmlns:p14="http://schemas.microsoft.com/office/powerpoint/2010/main" val="1579011935"/>
              </p:ext>
            </p:extLst>
          </p:nvPr>
        </p:nvGraphicFramePr>
        <p:xfrm>
          <a:off x="457200" y="822960"/>
          <a:ext cx="8229600" cy="914400"/>
        </p:xfrm>
        <a:graphic>
          <a:graphicData uri="http://schemas.openxmlformats.org/drawingml/2006/table">
            <a:tbl>
              <a:tblPr/>
              <a:tblGrid>
                <a:gridCol w="2743200"/>
                <a:gridCol w="2743200"/>
                <a:gridCol w="2743200"/>
              </a:tblGrid>
              <a:tr h="320040">
                <a:tc>
                  <a:txBody>
                    <a:bodyPr/>
                    <a:lstStyle/>
                    <a:p>
                      <a:pPr algn="l" indent="0" marL="0">
                        <a:buNone/>
                      </a:pPr>
                      <a:r>
                        <a:rPr lang="en-US" sz="900" b="1" dirty="0">
                          <a:solidFill>
                            <a:srgbClr val="FFFFFF"/>
                          </a:solidFill>
                          <a:latin typeface="Calibri" pitchFamily="34" charset="0"/>
                          <a:ea typeface="Calibri" pitchFamily="34" charset="-122"/>
                          <a:cs typeface="Calibri" pitchFamily="34" charset="-120"/>
                        </a:rPr>
                        <a:t>Historical Disruption</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B8080"/>
                    </a:solidFill>
                  </a:tcPr>
                </a:tc>
                <a:tc>
                  <a:txBody>
                    <a:bodyPr/>
                    <a:lstStyle/>
                    <a:p>
                      <a:pPr algn="l" indent="0" marL="0">
                        <a:buNone/>
                      </a:pPr>
                      <a:r>
                        <a:rPr lang="en-US" sz="900" b="1" dirty="0">
                          <a:solidFill>
                            <a:srgbClr val="FFFFFF"/>
                          </a:solidFill>
                          <a:latin typeface="Calibri" pitchFamily="34" charset="0"/>
                          <a:ea typeface="Calibri" pitchFamily="34" charset="-122"/>
                          <a:cs typeface="Calibri" pitchFamily="34" charset="-120"/>
                        </a:rPr>
                        <a:t>LLM Parallel</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B8080"/>
                    </a:solidFill>
                  </a:tcPr>
                </a:tc>
                <a:tc>
                  <a:txBody>
                    <a:bodyPr/>
                    <a:lstStyle/>
                    <a:p>
                      <a:pPr algn="l" indent="0" marL="0">
                        <a:buNone/>
                      </a:pPr>
                      <a:r>
                        <a:rPr lang="en-US" sz="900" b="1" dirty="0">
                          <a:solidFill>
                            <a:srgbClr val="FFFFFF"/>
                          </a:solidFill>
                          <a:latin typeface="Calibri" pitchFamily="34" charset="0"/>
                          <a:ea typeface="Calibri" pitchFamily="34" charset="-122"/>
                          <a:cs typeface="Calibri" pitchFamily="34" charset="-120"/>
                        </a:rPr>
                        <a:t>Pattern Match</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B8080"/>
                    </a:solidFill>
                  </a:tcPr>
                </a:tc>
              </a:tr>
              <a:tr h="548640">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Napster destroyed music</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revenue model</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ChatGPT destroys</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paid homework help</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Free alternative kills</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premium product</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r>
              <a:tr h="548640">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Google Maps killed paid</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GPS devices</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AI Overviews kill</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publisher click traffic</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"Free" destroys</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paid market</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r>
              <a:tr h="548640">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Kodak knew digital was</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coming, protected margins</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Publishers see AI threat</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but rely on Google traffic</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Incumbent denial</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of existential threat</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r>
              <a:tr h="548640">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Amazon KDP disrupted</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traditional publishing</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AI floods KDP with</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500+ books per day</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Platform enables</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mass disruption</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r>
              <a:tr h="548640">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Craigslist destroyed</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newspaper classifieds</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AI content farms destroy</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freelance writing market</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Free content</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collapses ad model</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0C1C2C"/>
                    </a:solidFill>
                  </a:tcPr>
                </a:tc>
              </a:tr>
              <a:tr h="548640">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Netflix replaced</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Blockbuster model</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AI tutors replace</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Chegg model</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c>
                  <a:txBody>
                    <a:bodyPr/>
                    <a:lstStyle/>
                    <a:p>
                      <a:pPr algn="l" indent="0" marL="0">
                        <a:buNone/>
                      </a:pPr>
                      <a:r>
                        <a:rPr lang="en-US" sz="900" dirty="0">
                          <a:solidFill>
                            <a:srgbClr val="E8EAF6"/>
                          </a:solidFill>
                          <a:latin typeface="Calibri" pitchFamily="34" charset="0"/>
                          <a:ea typeface="Calibri" pitchFamily="34" charset="-122"/>
                          <a:cs typeface="Calibri" pitchFamily="34" charset="-120"/>
                        </a:rPr>
                        <a:t>Subscription displaced by</a:t>
                      </a:r>
                      <a:endParaRPr lang="en-US" sz="900" dirty="0">
                        <a:latin typeface="Calibri" charset="0"/>
                        <a:ea typeface="Calibri" charset="0"/>
                        <a:cs typeface="Calibri" charset="0"/>
                      </a:endParaRPr>
                    </a:p>
                    <a:p>
                      <a:pPr algn="l" indent="0" marL="0">
                        <a:buNone/>
                      </a:pPr>
                      <a:r>
                        <a:rPr lang="en-US" sz="900" dirty="0">
                          <a:solidFill>
                            <a:srgbClr val="E8EAF6"/>
                          </a:solidFill>
                          <a:latin typeface="Calibri" pitchFamily="34" charset="0"/>
                          <a:ea typeface="Calibri" pitchFamily="34" charset="-122"/>
                          <a:cs typeface="Calibri" pitchFamily="34" charset="-120"/>
                        </a:rPr>
                        <a:t>free/better alternative</a:t>
                      </a:r>
                      <a:endParaRPr lang="en-US" sz="900" dirty="0">
                        <a:latin typeface="Calibri" charset="0"/>
                        <a:ea typeface="Calibri" charset="0"/>
                        <a:cs typeface="Calibri" charset="0"/>
                      </a:endParaRPr>
                    </a:p>
                  </a:txBody>
                  <a:tcPr marL="101600" marR="101600" marT="63500" marB="63500" anchor="ctr">
                    <a:lnL w="6350" cap="flat" cmpd="sng" algn="ctr">
                      <a:solidFill>
                        <a:srgbClr val="1C3A50"/>
                      </a:solidFill>
                      <a:prstDash val="solid"/>
                      <a:round/>
                      <a:headEnd type="none" w="med" len="med"/>
                      <a:tailEnd type="none" w="med" len="med"/>
                    </a:lnL>
                    <a:lnR w="6350" cap="flat" cmpd="sng" algn="ctr">
                      <a:solidFill>
                        <a:srgbClr val="1C3A50"/>
                      </a:solidFill>
                      <a:prstDash val="solid"/>
                      <a:round/>
                      <a:headEnd type="none" w="med" len="med"/>
                      <a:tailEnd type="none" w="med" len="med"/>
                    </a:lnR>
                    <a:lnT w="6350" cap="flat" cmpd="sng" algn="ctr">
                      <a:solidFill>
                        <a:srgbClr val="1C3A50"/>
                      </a:solidFill>
                      <a:prstDash val="solid"/>
                      <a:round/>
                      <a:headEnd type="none" w="med" len="med"/>
                      <a:tailEnd type="none" w="med" len="med"/>
                    </a:lnT>
                    <a:lnB w="6350" cap="flat" cmpd="sng" algn="ctr">
                      <a:solidFill>
                        <a:srgbClr val="1C3A50"/>
                      </a:solidFill>
                      <a:prstDash val="solid"/>
                      <a:round/>
                      <a:headEnd type="none" w="med" len="med"/>
                      <a:tailEnd type="none" w="med" len="med"/>
                    </a:lnB>
                    <a:solidFill>
                      <a:srgbClr val="102030"/>
                    </a:solidFill>
                  </a:tcPr>
                </a:tc>
              </a:tr>
            </a:tbl>
          </a:graphicData>
        </a:graphic>
      </p:graphicFrame>
      <p:sp>
        <p:nvSpPr>
          <p:cNvPr id="5" name="Text 2"/>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6" name="Text 3"/>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22 / 26</a:t>
            </a:r>
            <a:endParaRPr lang="en-US" sz="8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name="Slide 23">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Speed of Disruption: Historical vs LLM</a:t>
            </a:r>
            <a:endParaRPr lang="en-US" sz="2200" dirty="0"/>
          </a:p>
        </p:txBody>
      </p:sp>
      <p:sp>
        <p:nvSpPr>
          <p:cNvPr id="4" name="Text 2"/>
          <p:cNvSpPr/>
          <p:nvPr/>
        </p:nvSpPr>
        <p:spPr>
          <a:xfrm>
            <a:off x="640080" y="731520"/>
            <a:ext cx="7863840" cy="274320"/>
          </a:xfrm>
          <a:prstGeom prst="rect">
            <a:avLst/>
          </a:prstGeom>
          <a:noFill/>
          <a:ln/>
        </p:spPr>
        <p:txBody>
          <a:bodyPr wrap="square" lIns="0" tIns="0" rIns="0" bIns="0" rtlCol="0" anchor="ctr"/>
          <a:lstStyle/>
          <a:p>
            <a:pPr indent="0" marL="0">
              <a:buNone/>
            </a:pPr>
            <a:r>
              <a:rPr lang="en-US" sz="1200" dirty="0">
                <a:solidFill>
                  <a:srgbClr val="6B8FA8"/>
                </a:solidFill>
                <a:latin typeface="Calibri" pitchFamily="34" charset="0"/>
                <a:ea typeface="Calibri" pitchFamily="34" charset="-122"/>
                <a:cs typeface="Calibri" pitchFamily="34" charset="-120"/>
              </a:rPr>
              <a:t>Years from first signal to 50%+ market disruption</a:t>
            </a:r>
            <a:endParaRPr lang="en-US" sz="1200" dirty="0"/>
          </a:p>
        </p:txBody>
      </p:sp>
      <p:graphicFrame>
        <p:nvGraphicFramePr>
          <p:cNvPr id="5" name="Chart 0" descr=""/>
          <p:cNvGraphicFramePr/>
          <p:nvPr/>
        </p:nvGraphicFramePr>
        <p:xfrm>
          <a:off x="457200" y="1097280"/>
          <a:ext cx="8229600" cy="3200400"/>
        </p:xfrm>
        <a:graphic xmlns:a="http://schemas.openxmlformats.org/drawingml/2006/main">
          <a:graphicData uri="http://schemas.openxmlformats.org/drawingml/2006/chart">
            <c:chart xmlns:c="http://schemas.openxmlformats.org/drawingml/2006/chart" r:id="rId1"/>
          </a:graphicData>
        </a:graphic>
      </p:graphicFrame>
      <p:sp>
        <p:nvSpPr>
          <p:cNvPr id="6" name="Text 3"/>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Source: Research compilation from IFPI, SEC Filings, RIAA, Pew Research, Chartbeat, industry reports</a:t>
            </a:r>
            <a:endParaRPr lang="en-US" sz="800" dirty="0"/>
          </a:p>
        </p:txBody>
      </p:sp>
      <p:sp>
        <p:nvSpPr>
          <p:cNvPr id="7" name="Text 4"/>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8" name="Text 5"/>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23 / 26</a:t>
            </a:r>
            <a:endParaRPr lang="en-US" sz="8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name="Slide 24">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Predictions: What Happens Next</a:t>
            </a:r>
            <a:endParaRPr lang="en-US" sz="2400" dirty="0"/>
          </a:p>
        </p:txBody>
      </p:sp>
      <p:sp>
        <p:nvSpPr>
          <p:cNvPr id="4" name="Text 2"/>
          <p:cNvSpPr/>
          <p:nvPr/>
        </p:nvSpPr>
        <p:spPr>
          <a:xfrm>
            <a:off x="640080" y="731520"/>
            <a:ext cx="7863840" cy="274320"/>
          </a:xfrm>
          <a:prstGeom prst="rect">
            <a:avLst/>
          </a:prstGeom>
          <a:noFill/>
          <a:ln/>
        </p:spPr>
        <p:txBody>
          <a:bodyPr wrap="square" lIns="0" tIns="0" rIns="0" bIns="0" rtlCol="0" anchor="ctr"/>
          <a:lstStyle/>
          <a:p>
            <a:pPr indent="0" marL="0">
              <a:buNone/>
            </a:pPr>
            <a:r>
              <a:rPr lang="en-US" sz="1200" dirty="0">
                <a:solidFill>
                  <a:srgbClr val="6B8FA8"/>
                </a:solidFill>
                <a:latin typeface="Calibri" pitchFamily="34" charset="0"/>
                <a:ea typeface="Calibri" pitchFamily="34" charset="-122"/>
                <a:cs typeface="Calibri" pitchFamily="34" charset="-120"/>
              </a:rPr>
              <a:t>Based on patterns from 15 historical disruptions</a:t>
            </a:r>
            <a:endParaRPr lang="en-US" sz="1200" dirty="0"/>
          </a:p>
        </p:txBody>
      </p:sp>
      <p:sp>
        <p:nvSpPr>
          <p:cNvPr id="5" name="Shape 3"/>
          <p:cNvSpPr/>
          <p:nvPr/>
        </p:nvSpPr>
        <p:spPr>
          <a:xfrm>
            <a:off x="365760" y="1097280"/>
            <a:ext cx="2697480" cy="3291840"/>
          </a:xfrm>
          <a:prstGeom prst="rect">
            <a:avLst/>
          </a:prstGeom>
          <a:solidFill>
            <a:srgbClr val="0C1C2C"/>
          </a:solidFill>
          <a:ln/>
        </p:spPr>
      </p:sp>
      <p:sp>
        <p:nvSpPr>
          <p:cNvPr id="6" name="Text 4"/>
          <p:cNvSpPr/>
          <p:nvPr/>
        </p:nvSpPr>
        <p:spPr>
          <a:xfrm>
            <a:off x="502920" y="1188720"/>
            <a:ext cx="2423160" cy="365760"/>
          </a:xfrm>
          <a:prstGeom prst="rect">
            <a:avLst/>
          </a:prstGeom>
          <a:noFill/>
          <a:ln/>
        </p:spPr>
        <p:txBody>
          <a:bodyPr wrap="square" lIns="0" tIns="0" rIns="0" bIns="0" rtlCol="0" anchor="ctr"/>
          <a:lstStyle/>
          <a:p>
            <a:pPr indent="0" marL="0">
              <a:buNone/>
            </a:pPr>
            <a:r>
              <a:rPr lang="en-US" sz="1100" b="1" dirty="0">
                <a:solidFill>
                  <a:srgbClr val="F5A623"/>
                </a:solidFill>
                <a:latin typeface="Trebuchet MS" pitchFamily="34" charset="0"/>
                <a:ea typeface="Trebuchet MS" pitchFamily="34" charset="-122"/>
                <a:cs typeface="Trebuchet MS" pitchFamily="34" charset="-120"/>
              </a:rPr>
              <a:t>2024-2026: DENIAL PHASE</a:t>
            </a:r>
            <a:endParaRPr lang="en-US" sz="1100" dirty="0"/>
          </a:p>
        </p:txBody>
      </p:sp>
      <p:sp>
        <p:nvSpPr>
          <p:cNvPr id="7" name="Text 5"/>
          <p:cNvSpPr/>
          <p:nvPr/>
        </p:nvSpPr>
        <p:spPr>
          <a:xfrm>
            <a:off x="502920" y="1645920"/>
            <a:ext cx="2423160" cy="73152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Most publishers still depend on Google traffic (like Kodak protecting film)</a:t>
            </a:r>
            <a:endParaRPr lang="en-US" sz="950" dirty="0"/>
          </a:p>
        </p:txBody>
      </p:sp>
      <p:sp>
        <p:nvSpPr>
          <p:cNvPr id="8" name="Text 6"/>
          <p:cNvSpPr/>
          <p:nvPr/>
        </p:nvSpPr>
        <p:spPr>
          <a:xfrm>
            <a:off x="502920" y="2468880"/>
            <a:ext cx="2423160" cy="73152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Freelance platforms see 30-50% decline but hope for recovery</a:t>
            </a:r>
            <a:endParaRPr lang="en-US" sz="950" dirty="0"/>
          </a:p>
        </p:txBody>
      </p:sp>
      <p:sp>
        <p:nvSpPr>
          <p:cNvPr id="9" name="Text 7"/>
          <p:cNvSpPr/>
          <p:nvPr/>
        </p:nvSpPr>
        <p:spPr>
          <a:xfrm>
            <a:off x="502920" y="3291840"/>
            <a:ext cx="2423160" cy="73152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Companies experiment with AI layoffs, then partially reverse (Klarna pattern)</a:t>
            </a:r>
            <a:endParaRPr lang="en-US" sz="950" dirty="0"/>
          </a:p>
        </p:txBody>
      </p:sp>
      <p:sp>
        <p:nvSpPr>
          <p:cNvPr id="10" name="Shape 8"/>
          <p:cNvSpPr/>
          <p:nvPr/>
        </p:nvSpPr>
        <p:spPr>
          <a:xfrm>
            <a:off x="3246120" y="1097280"/>
            <a:ext cx="2697480" cy="3291840"/>
          </a:xfrm>
          <a:prstGeom prst="rect">
            <a:avLst/>
          </a:prstGeom>
          <a:solidFill>
            <a:srgbClr val="0C1C2C"/>
          </a:solidFill>
          <a:ln/>
        </p:spPr>
      </p:sp>
      <p:sp>
        <p:nvSpPr>
          <p:cNvPr id="11" name="Text 9"/>
          <p:cNvSpPr/>
          <p:nvPr/>
        </p:nvSpPr>
        <p:spPr>
          <a:xfrm>
            <a:off x="3383280" y="1188720"/>
            <a:ext cx="2423160" cy="365760"/>
          </a:xfrm>
          <a:prstGeom prst="rect">
            <a:avLst/>
          </a:prstGeom>
          <a:noFill/>
          <a:ln/>
        </p:spPr>
        <p:txBody>
          <a:bodyPr wrap="square" lIns="0" tIns="0" rIns="0" bIns="0" rtlCol="0" anchor="ctr"/>
          <a:lstStyle/>
          <a:p>
            <a:pPr indent="0" marL="0">
              <a:buNone/>
            </a:pPr>
            <a:r>
              <a:rPr lang="en-US" sz="1100" b="1" dirty="0">
                <a:solidFill>
                  <a:srgbClr val="FF5C5C"/>
                </a:solidFill>
                <a:latin typeface="Trebuchet MS" pitchFamily="34" charset="0"/>
                <a:ea typeface="Trebuchet MS" pitchFamily="34" charset="-122"/>
                <a:cs typeface="Trebuchet MS" pitchFamily="34" charset="-120"/>
              </a:rPr>
              <a:t>2026-2028: THE CLIFF</a:t>
            </a:r>
            <a:endParaRPr lang="en-US" sz="1100" dirty="0"/>
          </a:p>
        </p:txBody>
      </p:sp>
      <p:sp>
        <p:nvSpPr>
          <p:cNvPr id="12" name="Text 10"/>
          <p:cNvSpPr/>
          <p:nvPr/>
        </p:nvSpPr>
        <p:spPr>
          <a:xfrm>
            <a:off x="3383280" y="1645920"/>
            <a:ext cx="2423160" cy="73152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AI Overviews reach 70%+ of queries; publisher traffic down 50-70%</a:t>
            </a:r>
            <a:endParaRPr lang="en-US" sz="950" dirty="0"/>
          </a:p>
        </p:txBody>
      </p:sp>
      <p:sp>
        <p:nvSpPr>
          <p:cNvPr id="13" name="Text 11"/>
          <p:cNvSpPr/>
          <p:nvPr/>
        </p:nvSpPr>
        <p:spPr>
          <a:xfrm>
            <a:off x="3383280" y="2468880"/>
            <a:ext cx="2423160" cy="73152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First major publisher bankruptcy (Vice/BuzzFeed pattern repeats)</a:t>
            </a:r>
            <a:endParaRPr lang="en-US" sz="950" dirty="0"/>
          </a:p>
        </p:txBody>
      </p:sp>
      <p:sp>
        <p:nvSpPr>
          <p:cNvPr id="14" name="Text 12"/>
          <p:cNvSpPr/>
          <p:nvPr/>
        </p:nvSpPr>
        <p:spPr>
          <a:xfrm>
            <a:off x="3383280" y="3291840"/>
            <a:ext cx="2423160" cy="73152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Stock photo licensing falls 30-50% (Kodak moment for Getty)</a:t>
            </a:r>
            <a:endParaRPr lang="en-US" sz="950" dirty="0"/>
          </a:p>
        </p:txBody>
      </p:sp>
      <p:sp>
        <p:nvSpPr>
          <p:cNvPr id="15" name="Shape 13"/>
          <p:cNvSpPr/>
          <p:nvPr/>
        </p:nvSpPr>
        <p:spPr>
          <a:xfrm>
            <a:off x="6126480" y="1097280"/>
            <a:ext cx="2697480" cy="3291840"/>
          </a:xfrm>
          <a:prstGeom prst="rect">
            <a:avLst/>
          </a:prstGeom>
          <a:solidFill>
            <a:srgbClr val="0C1C2C"/>
          </a:solidFill>
          <a:ln/>
        </p:spPr>
      </p:sp>
      <p:sp>
        <p:nvSpPr>
          <p:cNvPr id="16" name="Text 14"/>
          <p:cNvSpPr/>
          <p:nvPr/>
        </p:nvSpPr>
        <p:spPr>
          <a:xfrm>
            <a:off x="6263640" y="1188720"/>
            <a:ext cx="2423160" cy="365760"/>
          </a:xfrm>
          <a:prstGeom prst="rect">
            <a:avLst/>
          </a:prstGeom>
          <a:noFill/>
          <a:ln/>
        </p:spPr>
        <p:txBody>
          <a:bodyPr wrap="square" lIns="0" tIns="0" rIns="0" bIns="0" rtlCol="0" anchor="ctr"/>
          <a:lstStyle/>
          <a:p>
            <a:pPr indent="0" marL="0">
              <a:buNone/>
            </a:pPr>
            <a:r>
              <a:rPr lang="en-US" sz="1100" b="1" dirty="0">
                <a:solidFill>
                  <a:srgbClr val="0EA5A5"/>
                </a:solidFill>
                <a:latin typeface="Trebuchet MS" pitchFamily="34" charset="0"/>
                <a:ea typeface="Trebuchet MS" pitchFamily="34" charset="-122"/>
                <a:cs typeface="Trebuchet MS" pitchFamily="34" charset="-120"/>
              </a:rPr>
              <a:t>2028-2030: NEW MODELS</a:t>
            </a:r>
            <a:endParaRPr lang="en-US" sz="1100" dirty="0"/>
          </a:p>
        </p:txBody>
      </p:sp>
      <p:sp>
        <p:nvSpPr>
          <p:cNvPr id="17" name="Text 15"/>
          <p:cNvSpPr/>
          <p:nvPr/>
        </p:nvSpPr>
        <p:spPr>
          <a:xfrm>
            <a:off x="6263640" y="1645920"/>
            <a:ext cx="2423160" cy="73152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Surviving publishers pivot to AI licensing deals (like Fujifilm pivoted)</a:t>
            </a:r>
            <a:endParaRPr lang="en-US" sz="950" dirty="0"/>
          </a:p>
        </p:txBody>
      </p:sp>
      <p:sp>
        <p:nvSpPr>
          <p:cNvPr id="18" name="Text 16"/>
          <p:cNvSpPr/>
          <p:nvPr/>
        </p:nvSpPr>
        <p:spPr>
          <a:xfrm>
            <a:off x="6263640" y="2468880"/>
            <a:ext cx="2423160" cy="73152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Premium, verified, human content commands higher prices</a:t>
            </a:r>
            <a:endParaRPr lang="en-US" sz="950" dirty="0"/>
          </a:p>
        </p:txBody>
      </p:sp>
      <p:sp>
        <p:nvSpPr>
          <p:cNvPr id="19" name="Text 17"/>
          <p:cNvSpPr/>
          <p:nvPr/>
        </p:nvSpPr>
        <p:spPr>
          <a:xfrm>
            <a:off x="6263640" y="3291840"/>
            <a:ext cx="2423160" cy="731520"/>
          </a:xfrm>
          <a:prstGeom prst="rect">
            <a:avLst/>
          </a:prstGeom>
          <a:noFill/>
          <a:ln/>
        </p:spPr>
        <p:txBody>
          <a:bodyPr wrap="square" lIns="0" tIns="0" rIns="0" bIns="0" rtlCol="0" anchor="ctr"/>
          <a:lstStyle/>
          <a:p>
            <a:pPr indent="0" marL="0">
              <a:lnSpc>
                <a:spcPts val="1300"/>
              </a:lnSpc>
              <a:buNone/>
            </a:pPr>
            <a:r>
              <a:rPr lang="en-US" sz="950" dirty="0">
                <a:solidFill>
                  <a:srgbClr val="6B8FA8"/>
                </a:solidFill>
                <a:latin typeface="Calibri" pitchFamily="34" charset="0"/>
                <a:ea typeface="Calibri" pitchFamily="34" charset="-122"/>
                <a:cs typeface="Calibri" pitchFamily="34" charset="-120"/>
              </a:rPr>
              <a:t>AI-native content platforms replace traditional publishing workflow</a:t>
            </a:r>
            <a:endParaRPr lang="en-US" sz="950" dirty="0"/>
          </a:p>
        </p:txBody>
      </p:sp>
      <p:sp>
        <p:nvSpPr>
          <p:cNvPr id="20" name="Text 18"/>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21" name="Text 19"/>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24 / 26</a:t>
            </a:r>
            <a:endParaRPr lang="en-US" sz="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name="Slide 25">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Lessons for Content Industries</a:t>
            </a:r>
            <a:endParaRPr lang="en-US" sz="2400" dirty="0"/>
          </a:p>
        </p:txBody>
      </p:sp>
      <p:sp>
        <p:nvSpPr>
          <p:cNvPr id="4" name="Shape 2"/>
          <p:cNvSpPr/>
          <p:nvPr/>
        </p:nvSpPr>
        <p:spPr>
          <a:xfrm>
            <a:off x="457200" y="868680"/>
            <a:ext cx="4023360" cy="1234440"/>
          </a:xfrm>
          <a:prstGeom prst="rect">
            <a:avLst/>
          </a:prstGeom>
          <a:solidFill>
            <a:srgbClr val="0C1C2C"/>
          </a:solidFill>
          <a:ln/>
        </p:spPr>
      </p:sp>
      <p:sp>
        <p:nvSpPr>
          <p:cNvPr id="5" name="Text 3"/>
          <p:cNvSpPr/>
          <p:nvPr/>
        </p:nvSpPr>
        <p:spPr>
          <a:xfrm>
            <a:off x="594360" y="960120"/>
            <a:ext cx="457200" cy="320040"/>
          </a:xfrm>
          <a:prstGeom prst="rect">
            <a:avLst/>
          </a:prstGeom>
          <a:noFill/>
          <a:ln/>
        </p:spPr>
        <p:txBody>
          <a:bodyPr wrap="square" lIns="0" tIns="0" rIns="0" bIns="0" rtlCol="0" anchor="ctr"/>
          <a:lstStyle/>
          <a:p>
            <a:pPr indent="0" marL="0">
              <a:buNone/>
            </a:pPr>
            <a:r>
              <a:rPr lang="en-US" sz="2000" b="1" dirty="0">
                <a:solidFill>
                  <a:srgbClr val="0EA5A5"/>
                </a:solidFill>
                <a:latin typeface="Trebuchet MS" pitchFamily="34" charset="0"/>
                <a:ea typeface="Trebuchet MS" pitchFamily="34" charset="-122"/>
                <a:cs typeface="Trebuchet MS" pitchFamily="34" charset="-120"/>
              </a:rPr>
              <a:t>01</a:t>
            </a:r>
            <a:endParaRPr lang="en-US" sz="2000" dirty="0"/>
          </a:p>
        </p:txBody>
      </p:sp>
      <p:sp>
        <p:nvSpPr>
          <p:cNvPr id="6" name="Text 4"/>
          <p:cNvSpPr/>
          <p:nvPr/>
        </p:nvSpPr>
        <p:spPr>
          <a:xfrm>
            <a:off x="1051560" y="978408"/>
            <a:ext cx="3200400" cy="274320"/>
          </a:xfrm>
          <a:prstGeom prst="rect">
            <a:avLst/>
          </a:prstGeom>
          <a:noFill/>
          <a:ln/>
        </p:spPr>
        <p:txBody>
          <a:bodyPr wrap="square" lIns="0" tIns="0" rIns="0" bIns="0" rtlCol="0" anchor="ctr"/>
          <a:lstStyle/>
          <a:p>
            <a:pPr indent="0" marL="0">
              <a:buNone/>
            </a:pPr>
            <a:r>
              <a:rPr lang="en-US" sz="1100" b="1" dirty="0">
                <a:solidFill>
                  <a:srgbClr val="FFFFFF"/>
                </a:solidFill>
                <a:latin typeface="Trebuchet MS" pitchFamily="34" charset="0"/>
                <a:ea typeface="Trebuchet MS" pitchFamily="34" charset="-122"/>
                <a:cs typeface="Trebuchet MS" pitchFamily="34" charset="-120"/>
              </a:rPr>
              <a:t>DENIAL IS FATAL</a:t>
            </a:r>
            <a:endParaRPr lang="en-US" sz="1100" dirty="0"/>
          </a:p>
        </p:txBody>
      </p:sp>
      <p:sp>
        <p:nvSpPr>
          <p:cNvPr id="7" name="Text 5"/>
          <p:cNvSpPr/>
          <p:nvPr/>
        </p:nvSpPr>
        <p:spPr>
          <a:xfrm>
            <a:off x="594360" y="1325880"/>
            <a:ext cx="3749040" cy="640080"/>
          </a:xfrm>
          <a:prstGeom prst="rect">
            <a:avLst/>
          </a:prstGeom>
          <a:noFill/>
          <a:ln/>
        </p:spPr>
        <p:txBody>
          <a:bodyPr wrap="square" lIns="0" tIns="0" rIns="0" bIns="0" rtlCol="0" anchor="ctr"/>
          <a:lstStyle/>
          <a:p>
            <a:pPr indent="0" marL="0">
              <a:lnSpc>
                <a:spcPts val="1400"/>
              </a:lnSpc>
              <a:buNone/>
            </a:pPr>
            <a:r>
              <a:rPr lang="en-US" sz="950" dirty="0">
                <a:solidFill>
                  <a:srgbClr val="6B8FA8"/>
                </a:solidFill>
                <a:latin typeface="Calibri" pitchFamily="34" charset="0"/>
                <a:ea typeface="Calibri" pitchFamily="34" charset="-122"/>
                <a:cs typeface="Calibri" pitchFamily="34" charset="-120"/>
              </a:rPr>
              <a:t>Kodak, Blockbuster, Borders all saw disruption coming but chose to protect margins. None survived.</a:t>
            </a:r>
            <a:endParaRPr lang="en-US" sz="950" dirty="0"/>
          </a:p>
        </p:txBody>
      </p:sp>
      <p:sp>
        <p:nvSpPr>
          <p:cNvPr id="8" name="Shape 6"/>
          <p:cNvSpPr/>
          <p:nvPr/>
        </p:nvSpPr>
        <p:spPr>
          <a:xfrm>
            <a:off x="4754880" y="868680"/>
            <a:ext cx="4023360" cy="1234440"/>
          </a:xfrm>
          <a:prstGeom prst="rect">
            <a:avLst/>
          </a:prstGeom>
          <a:solidFill>
            <a:srgbClr val="0C1C2C"/>
          </a:solidFill>
          <a:ln/>
        </p:spPr>
      </p:sp>
      <p:sp>
        <p:nvSpPr>
          <p:cNvPr id="9" name="Text 7"/>
          <p:cNvSpPr/>
          <p:nvPr/>
        </p:nvSpPr>
        <p:spPr>
          <a:xfrm>
            <a:off x="4892040" y="960120"/>
            <a:ext cx="457200" cy="320040"/>
          </a:xfrm>
          <a:prstGeom prst="rect">
            <a:avLst/>
          </a:prstGeom>
          <a:noFill/>
          <a:ln/>
        </p:spPr>
        <p:txBody>
          <a:bodyPr wrap="square" lIns="0" tIns="0" rIns="0" bIns="0" rtlCol="0" anchor="ctr"/>
          <a:lstStyle/>
          <a:p>
            <a:pPr indent="0" marL="0">
              <a:buNone/>
            </a:pPr>
            <a:r>
              <a:rPr lang="en-US" sz="2000" b="1" dirty="0">
                <a:solidFill>
                  <a:srgbClr val="0EA5A5"/>
                </a:solidFill>
                <a:latin typeface="Trebuchet MS" pitchFamily="34" charset="0"/>
                <a:ea typeface="Trebuchet MS" pitchFamily="34" charset="-122"/>
                <a:cs typeface="Trebuchet MS" pitchFamily="34" charset="-120"/>
              </a:rPr>
              <a:t>02</a:t>
            </a:r>
            <a:endParaRPr lang="en-US" sz="2000" dirty="0"/>
          </a:p>
        </p:txBody>
      </p:sp>
      <p:sp>
        <p:nvSpPr>
          <p:cNvPr id="10" name="Text 8"/>
          <p:cNvSpPr/>
          <p:nvPr/>
        </p:nvSpPr>
        <p:spPr>
          <a:xfrm>
            <a:off x="5349240" y="978408"/>
            <a:ext cx="3200400" cy="274320"/>
          </a:xfrm>
          <a:prstGeom prst="rect">
            <a:avLst/>
          </a:prstGeom>
          <a:noFill/>
          <a:ln/>
        </p:spPr>
        <p:txBody>
          <a:bodyPr wrap="square" lIns="0" tIns="0" rIns="0" bIns="0" rtlCol="0" anchor="ctr"/>
          <a:lstStyle/>
          <a:p>
            <a:pPr indent="0" marL="0">
              <a:buNone/>
            </a:pPr>
            <a:r>
              <a:rPr lang="en-US" sz="1100" b="1" dirty="0">
                <a:solidFill>
                  <a:srgbClr val="FFFFFF"/>
                </a:solidFill>
                <a:latin typeface="Trebuchet MS" pitchFamily="34" charset="0"/>
                <a:ea typeface="Trebuchet MS" pitchFamily="34" charset="-122"/>
                <a:cs typeface="Trebuchet MS" pitchFamily="34" charset="-120"/>
              </a:rPr>
              <a:t>ADAPTATION WINS</a:t>
            </a:r>
            <a:endParaRPr lang="en-US" sz="1100" dirty="0"/>
          </a:p>
        </p:txBody>
      </p:sp>
      <p:sp>
        <p:nvSpPr>
          <p:cNvPr id="11" name="Text 9"/>
          <p:cNvSpPr/>
          <p:nvPr/>
        </p:nvSpPr>
        <p:spPr>
          <a:xfrm>
            <a:off x="4892040" y="1325880"/>
            <a:ext cx="3749040" cy="640080"/>
          </a:xfrm>
          <a:prstGeom prst="rect">
            <a:avLst/>
          </a:prstGeom>
          <a:noFill/>
          <a:ln/>
        </p:spPr>
        <p:txBody>
          <a:bodyPr wrap="square" lIns="0" tIns="0" rIns="0" bIns="0" rtlCol="0" anchor="ctr"/>
          <a:lstStyle/>
          <a:p>
            <a:pPr indent="0" marL="0">
              <a:lnSpc>
                <a:spcPts val="1400"/>
              </a:lnSpc>
              <a:buNone/>
            </a:pPr>
            <a:r>
              <a:rPr lang="en-US" sz="950" dirty="0">
                <a:solidFill>
                  <a:srgbClr val="6B8FA8"/>
                </a:solidFill>
                <a:latin typeface="Calibri" pitchFamily="34" charset="0"/>
                <a:ea typeface="Calibri" pitchFamily="34" charset="-122"/>
                <a:cs typeface="Calibri" pitchFamily="34" charset="-120"/>
              </a:rPr>
              <a:t>Fujifilm diversified. NYT built subscriptions. Netflix pivoted from DVD. Survivors cannibalized their own model.</a:t>
            </a:r>
            <a:endParaRPr lang="en-US" sz="950" dirty="0"/>
          </a:p>
        </p:txBody>
      </p:sp>
      <p:sp>
        <p:nvSpPr>
          <p:cNvPr id="12" name="Shape 10"/>
          <p:cNvSpPr/>
          <p:nvPr/>
        </p:nvSpPr>
        <p:spPr>
          <a:xfrm>
            <a:off x="457200" y="2286000"/>
            <a:ext cx="4023360" cy="1234440"/>
          </a:xfrm>
          <a:prstGeom prst="rect">
            <a:avLst/>
          </a:prstGeom>
          <a:solidFill>
            <a:srgbClr val="0C1C2C"/>
          </a:solidFill>
          <a:ln/>
        </p:spPr>
      </p:sp>
      <p:sp>
        <p:nvSpPr>
          <p:cNvPr id="13" name="Text 11"/>
          <p:cNvSpPr/>
          <p:nvPr/>
        </p:nvSpPr>
        <p:spPr>
          <a:xfrm>
            <a:off x="594360" y="2377440"/>
            <a:ext cx="457200" cy="320040"/>
          </a:xfrm>
          <a:prstGeom prst="rect">
            <a:avLst/>
          </a:prstGeom>
          <a:noFill/>
          <a:ln/>
        </p:spPr>
        <p:txBody>
          <a:bodyPr wrap="square" lIns="0" tIns="0" rIns="0" bIns="0" rtlCol="0" anchor="ctr"/>
          <a:lstStyle/>
          <a:p>
            <a:pPr indent="0" marL="0">
              <a:buNone/>
            </a:pPr>
            <a:r>
              <a:rPr lang="en-US" sz="2000" b="1" dirty="0">
                <a:solidFill>
                  <a:srgbClr val="0EA5A5"/>
                </a:solidFill>
                <a:latin typeface="Trebuchet MS" pitchFamily="34" charset="0"/>
                <a:ea typeface="Trebuchet MS" pitchFamily="34" charset="-122"/>
                <a:cs typeface="Trebuchet MS" pitchFamily="34" charset="-120"/>
              </a:rPr>
              <a:t>03</a:t>
            </a:r>
            <a:endParaRPr lang="en-US" sz="2000" dirty="0"/>
          </a:p>
        </p:txBody>
      </p:sp>
      <p:sp>
        <p:nvSpPr>
          <p:cNvPr id="14" name="Text 12"/>
          <p:cNvSpPr/>
          <p:nvPr/>
        </p:nvSpPr>
        <p:spPr>
          <a:xfrm>
            <a:off x="1051560" y="2395728"/>
            <a:ext cx="3200400" cy="274320"/>
          </a:xfrm>
          <a:prstGeom prst="rect">
            <a:avLst/>
          </a:prstGeom>
          <a:noFill/>
          <a:ln/>
        </p:spPr>
        <p:txBody>
          <a:bodyPr wrap="square" lIns="0" tIns="0" rIns="0" bIns="0" rtlCol="0" anchor="ctr"/>
          <a:lstStyle/>
          <a:p>
            <a:pPr indent="0" marL="0">
              <a:buNone/>
            </a:pPr>
            <a:r>
              <a:rPr lang="en-US" sz="1100" b="1" dirty="0">
                <a:solidFill>
                  <a:srgbClr val="FFFFFF"/>
                </a:solidFill>
                <a:latin typeface="Trebuchet MS" pitchFamily="34" charset="0"/>
                <a:ea typeface="Trebuchet MS" pitchFamily="34" charset="-122"/>
                <a:cs typeface="Trebuchet MS" pitchFamily="34" charset="-120"/>
              </a:rPr>
              <a:t>SPEED IS ACCELERATING</a:t>
            </a:r>
            <a:endParaRPr lang="en-US" sz="1100" dirty="0"/>
          </a:p>
        </p:txBody>
      </p:sp>
      <p:sp>
        <p:nvSpPr>
          <p:cNvPr id="15" name="Text 13"/>
          <p:cNvSpPr/>
          <p:nvPr/>
        </p:nvSpPr>
        <p:spPr>
          <a:xfrm>
            <a:off x="594360" y="2743200"/>
            <a:ext cx="3749040" cy="640080"/>
          </a:xfrm>
          <a:prstGeom prst="rect">
            <a:avLst/>
          </a:prstGeom>
          <a:noFill/>
          <a:ln/>
        </p:spPr>
        <p:txBody>
          <a:bodyPr wrap="square" lIns="0" tIns="0" rIns="0" bIns="0" rtlCol="0" anchor="ctr"/>
          <a:lstStyle/>
          <a:p>
            <a:pPr indent="0" marL="0">
              <a:lnSpc>
                <a:spcPts val="1400"/>
              </a:lnSpc>
              <a:buNone/>
            </a:pPr>
            <a:r>
              <a:rPr lang="en-US" sz="950" dirty="0">
                <a:solidFill>
                  <a:srgbClr val="6B8FA8"/>
                </a:solidFill>
                <a:latin typeface="Calibri" pitchFamily="34" charset="0"/>
                <a:ea typeface="Calibri" pitchFamily="34" charset="-122"/>
                <a:cs typeface="Calibri" pitchFamily="34" charset="-120"/>
              </a:rPr>
              <a:t>Historical disruptions took 10-15 years. LLMs achieved equivalent impact on Chegg in 2-3 years.</a:t>
            </a:r>
            <a:endParaRPr lang="en-US" sz="950" dirty="0"/>
          </a:p>
        </p:txBody>
      </p:sp>
      <p:sp>
        <p:nvSpPr>
          <p:cNvPr id="16" name="Shape 14"/>
          <p:cNvSpPr/>
          <p:nvPr/>
        </p:nvSpPr>
        <p:spPr>
          <a:xfrm>
            <a:off x="4754880" y="2286000"/>
            <a:ext cx="4023360" cy="1234440"/>
          </a:xfrm>
          <a:prstGeom prst="rect">
            <a:avLst/>
          </a:prstGeom>
          <a:solidFill>
            <a:srgbClr val="0C1C2C"/>
          </a:solidFill>
          <a:ln/>
        </p:spPr>
      </p:sp>
      <p:sp>
        <p:nvSpPr>
          <p:cNvPr id="17" name="Text 15"/>
          <p:cNvSpPr/>
          <p:nvPr/>
        </p:nvSpPr>
        <p:spPr>
          <a:xfrm>
            <a:off x="4892040" y="2377440"/>
            <a:ext cx="457200" cy="320040"/>
          </a:xfrm>
          <a:prstGeom prst="rect">
            <a:avLst/>
          </a:prstGeom>
          <a:noFill/>
          <a:ln/>
        </p:spPr>
        <p:txBody>
          <a:bodyPr wrap="square" lIns="0" tIns="0" rIns="0" bIns="0" rtlCol="0" anchor="ctr"/>
          <a:lstStyle/>
          <a:p>
            <a:pPr indent="0" marL="0">
              <a:buNone/>
            </a:pPr>
            <a:r>
              <a:rPr lang="en-US" sz="2000" b="1" dirty="0">
                <a:solidFill>
                  <a:srgbClr val="0EA5A5"/>
                </a:solidFill>
                <a:latin typeface="Trebuchet MS" pitchFamily="34" charset="0"/>
                <a:ea typeface="Trebuchet MS" pitchFamily="34" charset="-122"/>
                <a:cs typeface="Trebuchet MS" pitchFamily="34" charset="-120"/>
              </a:rPr>
              <a:t>04</a:t>
            </a:r>
            <a:endParaRPr lang="en-US" sz="2000" dirty="0"/>
          </a:p>
        </p:txBody>
      </p:sp>
      <p:sp>
        <p:nvSpPr>
          <p:cNvPr id="18" name="Text 16"/>
          <p:cNvSpPr/>
          <p:nvPr/>
        </p:nvSpPr>
        <p:spPr>
          <a:xfrm>
            <a:off x="5349240" y="2395728"/>
            <a:ext cx="3200400" cy="274320"/>
          </a:xfrm>
          <a:prstGeom prst="rect">
            <a:avLst/>
          </a:prstGeom>
          <a:noFill/>
          <a:ln/>
        </p:spPr>
        <p:txBody>
          <a:bodyPr wrap="square" lIns="0" tIns="0" rIns="0" bIns="0" rtlCol="0" anchor="ctr"/>
          <a:lstStyle/>
          <a:p>
            <a:pPr indent="0" marL="0">
              <a:buNone/>
            </a:pPr>
            <a:r>
              <a:rPr lang="en-US" sz="1100" b="1" dirty="0">
                <a:solidFill>
                  <a:srgbClr val="FFFFFF"/>
                </a:solidFill>
                <a:latin typeface="Trebuchet MS" pitchFamily="34" charset="0"/>
                <a:ea typeface="Trebuchet MS" pitchFamily="34" charset="-122"/>
                <a:cs typeface="Trebuchet MS" pitchFamily="34" charset="-120"/>
              </a:rPr>
              <a:t>PREMIUM SURVIVES</a:t>
            </a:r>
            <a:endParaRPr lang="en-US" sz="1100" dirty="0"/>
          </a:p>
        </p:txBody>
      </p:sp>
      <p:sp>
        <p:nvSpPr>
          <p:cNvPr id="19" name="Text 17"/>
          <p:cNvSpPr/>
          <p:nvPr/>
        </p:nvSpPr>
        <p:spPr>
          <a:xfrm>
            <a:off x="4892040" y="2743200"/>
            <a:ext cx="3749040" cy="640080"/>
          </a:xfrm>
          <a:prstGeom prst="rect">
            <a:avLst/>
          </a:prstGeom>
          <a:noFill/>
          <a:ln/>
        </p:spPr>
        <p:txBody>
          <a:bodyPr wrap="square" lIns="0" tIns="0" rIns="0" bIns="0" rtlCol="0" anchor="ctr"/>
          <a:lstStyle/>
          <a:p>
            <a:pPr indent="0" marL="0">
              <a:lnSpc>
                <a:spcPts val="1400"/>
              </a:lnSpc>
              <a:buNone/>
            </a:pPr>
            <a:r>
              <a:rPr lang="en-US" sz="950" dirty="0">
                <a:solidFill>
                  <a:srgbClr val="6B8FA8"/>
                </a:solidFill>
                <a:latin typeface="Calibri" pitchFamily="34" charset="0"/>
                <a:ea typeface="Calibri" pitchFamily="34" charset="-122"/>
                <a:cs typeface="Calibri" pitchFamily="34" charset="-120"/>
              </a:rPr>
              <a:t>In every disruption, commodity products die while premium, differentiated brands survive.</a:t>
            </a:r>
            <a:endParaRPr lang="en-US" sz="950" dirty="0"/>
          </a:p>
        </p:txBody>
      </p:sp>
      <p:sp>
        <p:nvSpPr>
          <p:cNvPr id="20" name="Shape 18"/>
          <p:cNvSpPr/>
          <p:nvPr/>
        </p:nvSpPr>
        <p:spPr>
          <a:xfrm>
            <a:off x="457200" y="3703320"/>
            <a:ext cx="4023360" cy="1234440"/>
          </a:xfrm>
          <a:prstGeom prst="rect">
            <a:avLst/>
          </a:prstGeom>
          <a:solidFill>
            <a:srgbClr val="0C1C2C"/>
          </a:solidFill>
          <a:ln/>
        </p:spPr>
      </p:sp>
      <p:sp>
        <p:nvSpPr>
          <p:cNvPr id="21" name="Text 19"/>
          <p:cNvSpPr/>
          <p:nvPr/>
        </p:nvSpPr>
        <p:spPr>
          <a:xfrm>
            <a:off x="594360" y="3794760"/>
            <a:ext cx="457200" cy="320040"/>
          </a:xfrm>
          <a:prstGeom prst="rect">
            <a:avLst/>
          </a:prstGeom>
          <a:noFill/>
          <a:ln/>
        </p:spPr>
        <p:txBody>
          <a:bodyPr wrap="square" lIns="0" tIns="0" rIns="0" bIns="0" rtlCol="0" anchor="ctr"/>
          <a:lstStyle/>
          <a:p>
            <a:pPr indent="0" marL="0">
              <a:buNone/>
            </a:pPr>
            <a:r>
              <a:rPr lang="en-US" sz="2000" b="1" dirty="0">
                <a:solidFill>
                  <a:srgbClr val="0EA5A5"/>
                </a:solidFill>
                <a:latin typeface="Trebuchet MS" pitchFamily="34" charset="0"/>
                <a:ea typeface="Trebuchet MS" pitchFamily="34" charset="-122"/>
                <a:cs typeface="Trebuchet MS" pitchFamily="34" charset="-120"/>
              </a:rPr>
              <a:t>05</a:t>
            </a:r>
            <a:endParaRPr lang="en-US" sz="2000" dirty="0"/>
          </a:p>
        </p:txBody>
      </p:sp>
      <p:sp>
        <p:nvSpPr>
          <p:cNvPr id="22" name="Text 20"/>
          <p:cNvSpPr/>
          <p:nvPr/>
        </p:nvSpPr>
        <p:spPr>
          <a:xfrm>
            <a:off x="1051560" y="3813048"/>
            <a:ext cx="3200400" cy="274320"/>
          </a:xfrm>
          <a:prstGeom prst="rect">
            <a:avLst/>
          </a:prstGeom>
          <a:noFill/>
          <a:ln/>
        </p:spPr>
        <p:txBody>
          <a:bodyPr wrap="square" lIns="0" tIns="0" rIns="0" bIns="0" rtlCol="0" anchor="ctr"/>
          <a:lstStyle/>
          <a:p>
            <a:pPr indent="0" marL="0">
              <a:buNone/>
            </a:pPr>
            <a:r>
              <a:rPr lang="en-US" sz="1100" b="1" dirty="0">
                <a:solidFill>
                  <a:srgbClr val="FFFFFF"/>
                </a:solidFill>
                <a:latin typeface="Trebuchet MS" pitchFamily="34" charset="0"/>
                <a:ea typeface="Trebuchet MS" pitchFamily="34" charset="-122"/>
                <a:cs typeface="Trebuchet MS" pitchFamily="34" charset="-120"/>
              </a:rPr>
              <a:t>PLATFORM DEPENDENCY KILLS</a:t>
            </a:r>
            <a:endParaRPr lang="en-US" sz="1100" dirty="0"/>
          </a:p>
        </p:txBody>
      </p:sp>
      <p:sp>
        <p:nvSpPr>
          <p:cNvPr id="23" name="Text 21"/>
          <p:cNvSpPr/>
          <p:nvPr/>
        </p:nvSpPr>
        <p:spPr>
          <a:xfrm>
            <a:off x="594360" y="4160520"/>
            <a:ext cx="3749040" cy="640080"/>
          </a:xfrm>
          <a:prstGeom prst="rect">
            <a:avLst/>
          </a:prstGeom>
          <a:noFill/>
          <a:ln/>
        </p:spPr>
        <p:txBody>
          <a:bodyPr wrap="square" lIns="0" tIns="0" rIns="0" bIns="0" rtlCol="0" anchor="ctr"/>
          <a:lstStyle/>
          <a:p>
            <a:pPr indent="0" marL="0">
              <a:lnSpc>
                <a:spcPts val="1400"/>
              </a:lnSpc>
              <a:buNone/>
            </a:pPr>
            <a:r>
              <a:rPr lang="en-US" sz="950" dirty="0">
                <a:solidFill>
                  <a:srgbClr val="6B8FA8"/>
                </a:solidFill>
                <a:latin typeface="Calibri" pitchFamily="34" charset="0"/>
                <a:ea typeface="Calibri" pitchFamily="34" charset="-122"/>
                <a:cs typeface="Calibri" pitchFamily="34" charset="-120"/>
              </a:rPr>
              <a:t>Vice ($5.7B to $350M), BuzzFeed (closed). Publishers relying solely on Google face the same risk.</a:t>
            </a:r>
            <a:endParaRPr lang="en-US" sz="950" dirty="0"/>
          </a:p>
        </p:txBody>
      </p:sp>
      <p:sp>
        <p:nvSpPr>
          <p:cNvPr id="24" name="Shape 22"/>
          <p:cNvSpPr/>
          <p:nvPr/>
        </p:nvSpPr>
        <p:spPr>
          <a:xfrm>
            <a:off x="4754880" y="3703320"/>
            <a:ext cx="4023360" cy="1234440"/>
          </a:xfrm>
          <a:prstGeom prst="rect">
            <a:avLst/>
          </a:prstGeom>
          <a:solidFill>
            <a:srgbClr val="0C1C2C"/>
          </a:solidFill>
          <a:ln/>
        </p:spPr>
      </p:sp>
      <p:sp>
        <p:nvSpPr>
          <p:cNvPr id="25" name="Text 23"/>
          <p:cNvSpPr/>
          <p:nvPr/>
        </p:nvSpPr>
        <p:spPr>
          <a:xfrm>
            <a:off x="4892040" y="3794760"/>
            <a:ext cx="457200" cy="320040"/>
          </a:xfrm>
          <a:prstGeom prst="rect">
            <a:avLst/>
          </a:prstGeom>
          <a:noFill/>
          <a:ln/>
        </p:spPr>
        <p:txBody>
          <a:bodyPr wrap="square" lIns="0" tIns="0" rIns="0" bIns="0" rtlCol="0" anchor="ctr"/>
          <a:lstStyle/>
          <a:p>
            <a:pPr indent="0" marL="0">
              <a:buNone/>
            </a:pPr>
            <a:r>
              <a:rPr lang="en-US" sz="2000" b="1" dirty="0">
                <a:solidFill>
                  <a:srgbClr val="0EA5A5"/>
                </a:solidFill>
                <a:latin typeface="Trebuchet MS" pitchFamily="34" charset="0"/>
                <a:ea typeface="Trebuchet MS" pitchFamily="34" charset="-122"/>
                <a:cs typeface="Trebuchet MS" pitchFamily="34" charset="-120"/>
              </a:rPr>
              <a:t>06</a:t>
            </a:r>
            <a:endParaRPr lang="en-US" sz="2000" dirty="0"/>
          </a:p>
        </p:txBody>
      </p:sp>
      <p:sp>
        <p:nvSpPr>
          <p:cNvPr id="26" name="Text 24"/>
          <p:cNvSpPr/>
          <p:nvPr/>
        </p:nvSpPr>
        <p:spPr>
          <a:xfrm>
            <a:off x="5349240" y="3813048"/>
            <a:ext cx="3200400" cy="274320"/>
          </a:xfrm>
          <a:prstGeom prst="rect">
            <a:avLst/>
          </a:prstGeom>
          <a:noFill/>
          <a:ln/>
        </p:spPr>
        <p:txBody>
          <a:bodyPr wrap="square" lIns="0" tIns="0" rIns="0" bIns="0" rtlCol="0" anchor="ctr"/>
          <a:lstStyle/>
          <a:p>
            <a:pPr indent="0" marL="0">
              <a:buNone/>
            </a:pPr>
            <a:r>
              <a:rPr lang="en-US" sz="1100" b="1" dirty="0">
                <a:solidFill>
                  <a:srgbClr val="FFFFFF"/>
                </a:solidFill>
                <a:latin typeface="Trebuchet MS" pitchFamily="34" charset="0"/>
                <a:ea typeface="Trebuchet MS" pitchFamily="34" charset="-122"/>
                <a:cs typeface="Trebuchet MS" pitchFamily="34" charset="-120"/>
              </a:rPr>
              <a:t>NEW VALUE EMERGES</a:t>
            </a:r>
            <a:endParaRPr lang="en-US" sz="1100" dirty="0"/>
          </a:p>
        </p:txBody>
      </p:sp>
      <p:sp>
        <p:nvSpPr>
          <p:cNvPr id="27" name="Text 25"/>
          <p:cNvSpPr/>
          <p:nvPr/>
        </p:nvSpPr>
        <p:spPr>
          <a:xfrm>
            <a:off x="4892040" y="4160520"/>
            <a:ext cx="3749040" cy="640080"/>
          </a:xfrm>
          <a:prstGeom prst="rect">
            <a:avLst/>
          </a:prstGeom>
          <a:noFill/>
          <a:ln/>
        </p:spPr>
        <p:txBody>
          <a:bodyPr wrap="square" lIns="0" tIns="0" rIns="0" bIns="0" rtlCol="0" anchor="ctr"/>
          <a:lstStyle/>
          <a:p>
            <a:pPr indent="0" marL="0">
              <a:lnSpc>
                <a:spcPts val="1400"/>
              </a:lnSpc>
              <a:buNone/>
            </a:pPr>
            <a:r>
              <a:rPr lang="en-US" sz="950" dirty="0">
                <a:solidFill>
                  <a:srgbClr val="6B8FA8"/>
                </a:solidFill>
                <a:latin typeface="Calibri" pitchFamily="34" charset="0"/>
                <a:ea typeface="Calibri" pitchFamily="34" charset="-122"/>
                <a:cs typeface="Calibri" pitchFamily="34" charset="-120"/>
              </a:rPr>
              <a:t>Music industry now exceeds its 1999 peak. Streaming exceeds peak home video. Post-disruption markets can grow.</a:t>
            </a:r>
            <a:endParaRPr lang="en-US" sz="950" dirty="0"/>
          </a:p>
        </p:txBody>
      </p:sp>
      <p:sp>
        <p:nvSpPr>
          <p:cNvPr id="28" name="Text 26"/>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29" name="Text 27"/>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25 / 26</a:t>
            </a:r>
            <a:endParaRPr lang="en-US" sz="800"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name="Slide 26">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0EA5A5"/>
          </a:solidFill>
          <a:ln/>
        </p:spPr>
      </p:sp>
      <p:sp>
        <p:nvSpPr>
          <p:cNvPr id="3" name="Text 1"/>
          <p:cNvSpPr/>
          <p:nvPr/>
        </p:nvSpPr>
        <p:spPr>
          <a:xfrm>
            <a:off x="640080" y="1097280"/>
            <a:ext cx="7863840" cy="822960"/>
          </a:xfrm>
          <a:prstGeom prst="rect">
            <a:avLst/>
          </a:prstGeom>
          <a:noFill/>
          <a:ln/>
        </p:spPr>
        <p:txBody>
          <a:bodyPr wrap="square" lIns="0" tIns="0" rIns="0" bIns="0" rtlCol="0" anchor="ctr"/>
          <a:lstStyle/>
          <a:p>
            <a:pPr indent="0" marL="0">
              <a:buNone/>
            </a:pPr>
            <a:r>
              <a:rPr lang="en-US" sz="4800" b="1" dirty="0">
                <a:solidFill>
                  <a:srgbClr val="FFFFFF"/>
                </a:solidFill>
                <a:latin typeface="Trebuchet MS" pitchFamily="34" charset="0"/>
                <a:ea typeface="Trebuchet MS" pitchFamily="34" charset="-122"/>
                <a:cs typeface="Trebuchet MS" pitchFamily="34" charset="-120"/>
              </a:rPr>
              <a:t>THE PATTERN IS CLEAR</a:t>
            </a:r>
            <a:endParaRPr lang="en-US" sz="4800" dirty="0"/>
          </a:p>
        </p:txBody>
      </p:sp>
      <p:sp>
        <p:nvSpPr>
          <p:cNvPr id="4" name="Text 2"/>
          <p:cNvSpPr/>
          <p:nvPr/>
        </p:nvSpPr>
        <p:spPr>
          <a:xfrm>
            <a:off x="640080" y="2103120"/>
            <a:ext cx="7315200" cy="1188720"/>
          </a:xfrm>
          <a:prstGeom prst="rect">
            <a:avLst/>
          </a:prstGeom>
          <a:noFill/>
          <a:ln/>
        </p:spPr>
        <p:txBody>
          <a:bodyPr wrap="square" lIns="0" tIns="0" rIns="0" bIns="0" rtlCol="0" anchor="ctr"/>
          <a:lstStyle/>
          <a:p>
            <a:pPr indent="0" marL="0">
              <a:lnSpc>
                <a:spcPts val="2400"/>
              </a:lnSpc>
              <a:buNone/>
            </a:pPr>
            <a:r>
              <a:rPr lang="en-US" sz="1500" dirty="0">
                <a:solidFill>
                  <a:srgbClr val="6B8FA8"/>
                </a:solidFill>
                <a:latin typeface="Calibri" pitchFamily="34" charset="0"/>
                <a:ea typeface="Calibri" pitchFamily="34" charset="-122"/>
                <a:cs typeface="Calibri" pitchFamily="34" charset="-120"/>
              </a:rPr>
              <a:t>Every disruption followed the same arc.</a:t>
            </a:r>
            <a:endParaRPr lang="en-US" sz="1500" dirty="0"/>
          </a:p>
          <a:p>
            <a:pPr indent="0" marL="0">
              <a:lnSpc>
                <a:spcPts val="2400"/>
              </a:lnSpc>
              <a:buNone/>
            </a:pPr>
            <a:r>
              <a:rPr lang="en-US" sz="1500" dirty="0">
                <a:solidFill>
                  <a:srgbClr val="6B8FA8"/>
                </a:solidFill>
                <a:latin typeface="Calibri" pitchFamily="34" charset="0"/>
                <a:ea typeface="Calibri" pitchFamily="34" charset="-122"/>
                <a:cs typeface="Calibri" pitchFamily="34" charset="-120"/>
              </a:rPr>
              <a:t>LLMs are compressing that arc from decades into years.</a:t>
            </a:r>
            <a:endParaRPr lang="en-US" sz="1500" dirty="0"/>
          </a:p>
          <a:p>
            <a:pPr indent="0" marL="0">
              <a:lnSpc>
                <a:spcPts val="2400"/>
              </a:lnSpc>
              <a:buNone/>
            </a:pPr>
            <a:r>
              <a:rPr lang="en-US" sz="1500" dirty="0">
                <a:solidFill>
                  <a:srgbClr val="6B8FA8"/>
                </a:solidFill>
                <a:latin typeface="Calibri" pitchFamily="34" charset="0"/>
                <a:ea typeface="Calibri" pitchFamily="34" charset="-122"/>
                <a:cs typeface="Calibri" pitchFamily="34" charset="-120"/>
              </a:rPr>
              <a:t>The question is not if content industries will transform,</a:t>
            </a:r>
            <a:endParaRPr lang="en-US" sz="1500" dirty="0"/>
          </a:p>
          <a:p>
            <a:pPr indent="0" marL="0">
              <a:lnSpc>
                <a:spcPts val="2400"/>
              </a:lnSpc>
              <a:buNone/>
            </a:pPr>
            <a:r>
              <a:rPr lang="en-US" sz="1500" dirty="0">
                <a:solidFill>
                  <a:srgbClr val="6B8FA8"/>
                </a:solidFill>
                <a:latin typeface="Calibri" pitchFamily="34" charset="0"/>
                <a:ea typeface="Calibri" pitchFamily="34" charset="-122"/>
                <a:cs typeface="Calibri" pitchFamily="34" charset="-120"/>
              </a:rPr>
              <a:t>but whether incumbents will adapt or become the next Kodak.</a:t>
            </a:r>
            <a:endParaRPr lang="en-US" sz="1500" dirty="0"/>
          </a:p>
        </p:txBody>
      </p:sp>
      <p:sp>
        <p:nvSpPr>
          <p:cNvPr id="5" name="Shape 3"/>
          <p:cNvSpPr/>
          <p:nvPr/>
        </p:nvSpPr>
        <p:spPr>
          <a:xfrm>
            <a:off x="457200" y="3566160"/>
            <a:ext cx="8229600" cy="1097280"/>
          </a:xfrm>
          <a:prstGeom prst="rect">
            <a:avLst/>
          </a:prstGeom>
          <a:solidFill>
            <a:srgbClr val="0C1C2C"/>
          </a:solidFill>
          <a:ln/>
        </p:spPr>
      </p:sp>
      <p:sp>
        <p:nvSpPr>
          <p:cNvPr id="6" name="Text 4"/>
          <p:cNvSpPr/>
          <p:nvPr/>
        </p:nvSpPr>
        <p:spPr>
          <a:xfrm>
            <a:off x="640080" y="3657600"/>
            <a:ext cx="3657600" cy="320040"/>
          </a:xfrm>
          <a:prstGeom prst="rect">
            <a:avLst/>
          </a:prstGeom>
          <a:noFill/>
          <a:ln/>
        </p:spPr>
        <p:txBody>
          <a:bodyPr wrap="square" lIns="0" tIns="0" rIns="0" bIns="0" rtlCol="0" anchor="ctr"/>
          <a:lstStyle/>
          <a:p>
            <a:pPr indent="0" marL="0">
              <a:buNone/>
            </a:pPr>
            <a:r>
              <a:rPr lang="en-US" sz="1400" b="1" i="1" dirty="0">
                <a:solidFill>
                  <a:srgbClr val="FFFFFF"/>
                </a:solidFill>
                <a:latin typeface="Trebuchet MS" pitchFamily="34" charset="0"/>
                <a:ea typeface="Trebuchet MS" pitchFamily="34" charset="-122"/>
                <a:cs typeface="Trebuchet MS" pitchFamily="34" charset="-120"/>
              </a:rPr>
              <a:t>StratechMedia</a:t>
            </a:r>
            <a:endParaRPr lang="en-US" sz="1400" dirty="0"/>
          </a:p>
        </p:txBody>
      </p:sp>
      <p:sp>
        <p:nvSpPr>
          <p:cNvPr id="7" name="Text 5"/>
          <p:cNvSpPr/>
          <p:nvPr/>
        </p:nvSpPr>
        <p:spPr>
          <a:xfrm>
            <a:off x="640080" y="3931920"/>
            <a:ext cx="3657600" cy="228600"/>
          </a:xfrm>
          <a:prstGeom prst="rect">
            <a:avLst/>
          </a:prstGeom>
          <a:noFill/>
          <a:ln/>
        </p:spPr>
        <p:txBody>
          <a:bodyPr wrap="square" lIns="0" tIns="0" rIns="0" bIns="0" rtlCol="0" anchor="ctr"/>
          <a:lstStyle/>
          <a:p>
            <a:pPr indent="0" marL="0">
              <a:buNone/>
            </a:pPr>
            <a:r>
              <a:rPr lang="en-US" sz="1000" dirty="0">
                <a:solidFill>
                  <a:srgbClr val="0EA5A5"/>
                </a:solidFill>
                <a:latin typeface="Calibri" pitchFamily="34" charset="0"/>
                <a:ea typeface="Calibri" pitchFamily="34" charset="-122"/>
                <a:cs typeface="Calibri" pitchFamily="34" charset="-120"/>
              </a:rPr>
              <a:t>Publisher Strategy for the AI Era</a:t>
            </a:r>
            <a:endParaRPr lang="en-US" sz="1000" dirty="0"/>
          </a:p>
        </p:txBody>
      </p:sp>
      <p:sp>
        <p:nvSpPr>
          <p:cNvPr id="8" name="Text 6"/>
          <p:cNvSpPr/>
          <p:nvPr/>
        </p:nvSpPr>
        <p:spPr>
          <a:xfrm>
            <a:off x="640080" y="4206240"/>
            <a:ext cx="4572000" cy="228600"/>
          </a:xfrm>
          <a:prstGeom prst="rect">
            <a:avLst/>
          </a:prstGeom>
          <a:noFill/>
          <a:ln/>
        </p:spPr>
        <p:txBody>
          <a:bodyPr wrap="square" lIns="0" tIns="0" rIns="0" bIns="0" rtlCol="0" anchor="ctr"/>
          <a:lstStyle/>
          <a:p>
            <a:pPr indent="0" marL="0">
              <a:buNone/>
            </a:pPr>
            <a:r>
              <a:rPr lang="en-US" sz="900" dirty="0">
                <a:solidFill>
                  <a:srgbClr val="6B8FA8"/>
                </a:solidFill>
                <a:latin typeface="Calibri" pitchFamily="34" charset="0"/>
                <a:ea typeface="Calibri" pitchFamily="34" charset="-122"/>
                <a:cs typeface="Calibri" pitchFamily="34" charset="-120"/>
              </a:rPr>
              <a:t>susanne@stratechmedia.com  |  +45 40 53 67 31  |  stratechmedia.com</a:t>
            </a:r>
            <a:endParaRPr lang="en-US" sz="900" dirty="0"/>
          </a:p>
        </p:txBody>
      </p:sp>
      <p:sp>
        <p:nvSpPr>
          <p:cNvPr id="9" name="Text 7"/>
          <p:cNvSpPr/>
          <p:nvPr/>
        </p:nvSpPr>
        <p:spPr>
          <a:xfrm>
            <a:off x="5029200" y="4206240"/>
            <a:ext cx="3200400" cy="228600"/>
          </a:xfrm>
          <a:prstGeom prst="rect">
            <a:avLst/>
          </a:prstGeom>
          <a:noFill/>
          <a:ln/>
        </p:spPr>
        <p:txBody>
          <a:bodyPr wrap="square" lIns="0" tIns="0" rIns="0" bIns="0" rtlCol="0" anchor="ctr"/>
          <a:lstStyle/>
          <a:p>
            <a:pPr algn="r" indent="0" marL="0">
              <a:buNone/>
            </a:pPr>
            <a:r>
              <a:rPr lang="en-US" sz="900" dirty="0">
                <a:solidFill>
                  <a:srgbClr val="4A6E85"/>
                </a:solidFill>
                <a:latin typeface="Calibri" pitchFamily="34" charset="0"/>
                <a:ea typeface="Calibri" pitchFamily="34" charset="-122"/>
                <a:cs typeface="Calibri" pitchFamily="34" charset="-120"/>
              </a:rPr>
              <a:t>Research compiled April 2026</a:t>
            </a:r>
            <a:endParaRPr lang="en-US" sz="900" dirty="0"/>
          </a:p>
        </p:txBody>
      </p:sp>
      <p:sp>
        <p:nvSpPr>
          <p:cNvPr id="10" name="Shape 8"/>
          <p:cNvSpPr/>
          <p:nvPr/>
        </p:nvSpPr>
        <p:spPr>
          <a:xfrm>
            <a:off x="0" y="5088636"/>
            <a:ext cx="9144000" cy="54864"/>
          </a:xfrm>
          <a:prstGeom prst="rect">
            <a:avLst/>
          </a:prstGeom>
          <a:solidFill>
            <a:srgbClr val="0EA5A5"/>
          </a:solidFill>
          <a:ln/>
        </p:spPr>
      </p:sp>
      <p:sp>
        <p:nvSpPr>
          <p:cNvPr id="11" name="Text 9"/>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12" name="Text 10"/>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26 / 26</a:t>
            </a:r>
            <a:endParaRPr lang="en-US" sz="8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548640"/>
          </a:xfrm>
          <a:prstGeom prst="rect">
            <a:avLst/>
          </a:prstGeom>
          <a:noFill/>
          <a:ln/>
        </p:spPr>
        <p:txBody>
          <a:bodyPr wrap="square" lIns="0" tIns="0" rIns="0" bIns="0" rtlCol="0" anchor="ctr"/>
          <a:lstStyle/>
          <a:p>
            <a:pPr indent="0" marL="0">
              <a:buNone/>
            </a:pPr>
            <a:r>
              <a:rPr lang="en-US" sz="2800" b="1" dirty="0">
                <a:solidFill>
                  <a:srgbClr val="FFFFFF"/>
                </a:solidFill>
                <a:latin typeface="Trebuchet MS" pitchFamily="34" charset="0"/>
                <a:ea typeface="Trebuchet MS" pitchFamily="34" charset="-122"/>
                <a:cs typeface="Trebuchet MS" pitchFamily="34" charset="-120"/>
              </a:rPr>
              <a:t>The Disruption Arc</a:t>
            </a:r>
            <a:endParaRPr lang="en-US" sz="2800" dirty="0"/>
          </a:p>
        </p:txBody>
      </p:sp>
      <p:sp>
        <p:nvSpPr>
          <p:cNvPr id="4" name="Text 2"/>
          <p:cNvSpPr/>
          <p:nvPr/>
        </p:nvSpPr>
        <p:spPr>
          <a:xfrm>
            <a:off x="640080" y="777240"/>
            <a:ext cx="7863840" cy="274320"/>
          </a:xfrm>
          <a:prstGeom prst="rect">
            <a:avLst/>
          </a:prstGeom>
          <a:noFill/>
          <a:ln/>
        </p:spPr>
        <p:txBody>
          <a:bodyPr wrap="square" lIns="0" tIns="0" rIns="0" bIns="0" rtlCol="0" anchor="ctr"/>
          <a:lstStyle/>
          <a:p>
            <a:pPr indent="0" marL="0">
              <a:buNone/>
            </a:pPr>
            <a:r>
              <a:rPr lang="en-US" sz="1300" dirty="0">
                <a:solidFill>
                  <a:srgbClr val="6B8FA8"/>
                </a:solidFill>
                <a:latin typeface="Calibri" pitchFamily="34" charset="0"/>
                <a:ea typeface="Calibri" pitchFamily="34" charset="-122"/>
                <a:cs typeface="Calibri" pitchFamily="34" charset="-120"/>
              </a:rPr>
              <a:t>Every disruption follows the same five-phase pattern</a:t>
            </a:r>
            <a:endParaRPr lang="en-US" sz="1300" dirty="0"/>
          </a:p>
        </p:txBody>
      </p:sp>
      <p:sp>
        <p:nvSpPr>
          <p:cNvPr id="5" name="Shape 3"/>
          <p:cNvSpPr/>
          <p:nvPr/>
        </p:nvSpPr>
        <p:spPr>
          <a:xfrm>
            <a:off x="365760" y="1280160"/>
            <a:ext cx="1554480" cy="3017520"/>
          </a:xfrm>
          <a:prstGeom prst="rect">
            <a:avLst/>
          </a:prstGeom>
          <a:solidFill>
            <a:srgbClr val="0C1C2C"/>
          </a:solidFill>
          <a:ln/>
        </p:spPr>
      </p:sp>
      <p:sp>
        <p:nvSpPr>
          <p:cNvPr id="6" name="Text 4"/>
          <p:cNvSpPr/>
          <p:nvPr/>
        </p:nvSpPr>
        <p:spPr>
          <a:xfrm>
            <a:off x="365760" y="1463040"/>
            <a:ext cx="1554480" cy="548640"/>
          </a:xfrm>
          <a:prstGeom prst="rect">
            <a:avLst/>
          </a:prstGeom>
          <a:noFill/>
          <a:ln/>
        </p:spPr>
        <p:txBody>
          <a:bodyPr wrap="square" lIns="0" tIns="0" rIns="0" bIns="0" rtlCol="0" anchor="ctr"/>
          <a:lstStyle/>
          <a:p>
            <a:pPr algn="ctr" indent="0" marL="0">
              <a:buNone/>
            </a:pPr>
            <a:r>
              <a:rPr lang="en-US" sz="3600" b="1" dirty="0">
                <a:solidFill>
                  <a:srgbClr val="6B8FA8"/>
                </a:solidFill>
                <a:latin typeface="Trebuchet MS" pitchFamily="34" charset="0"/>
                <a:ea typeface="Trebuchet MS" pitchFamily="34" charset="-122"/>
                <a:cs typeface="Trebuchet MS" pitchFamily="34" charset="-120"/>
              </a:rPr>
              <a:t>1</a:t>
            </a:r>
            <a:endParaRPr lang="en-US" sz="3600" dirty="0"/>
          </a:p>
        </p:txBody>
      </p:sp>
      <p:sp>
        <p:nvSpPr>
          <p:cNvPr id="7" name="Text 5"/>
          <p:cNvSpPr/>
          <p:nvPr/>
        </p:nvSpPr>
        <p:spPr>
          <a:xfrm>
            <a:off x="365760" y="2103120"/>
            <a:ext cx="155448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DENIAL</a:t>
            </a:r>
            <a:endParaRPr lang="en-US" sz="1200" dirty="0"/>
          </a:p>
        </p:txBody>
      </p:sp>
      <p:sp>
        <p:nvSpPr>
          <p:cNvPr id="8" name="Text 6"/>
          <p:cNvSpPr/>
          <p:nvPr/>
        </p:nvSpPr>
        <p:spPr>
          <a:xfrm>
            <a:off x="502920" y="2560320"/>
            <a:ext cx="1280160" cy="1097280"/>
          </a:xfrm>
          <a:prstGeom prst="rect">
            <a:avLst/>
          </a:prstGeom>
          <a:noFill/>
          <a:ln/>
        </p:spPr>
        <p:txBody>
          <a:bodyPr wrap="square" lIns="0" tIns="0" rIns="0" bIns="0" rtlCol="0" anchor="ctr"/>
          <a:lstStyle/>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Incumbents dismiss</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the new technology</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as inferior or niche</a:t>
            </a:r>
            <a:endParaRPr lang="en-US" sz="1100" dirty="0"/>
          </a:p>
        </p:txBody>
      </p:sp>
      <p:sp>
        <p:nvSpPr>
          <p:cNvPr id="9" name="Text 7"/>
          <p:cNvSpPr/>
          <p:nvPr/>
        </p:nvSpPr>
        <p:spPr>
          <a:xfrm>
            <a:off x="1920240" y="2514600"/>
            <a:ext cx="182880" cy="365760"/>
          </a:xfrm>
          <a:prstGeom prst="rect">
            <a:avLst/>
          </a:prstGeom>
          <a:noFill/>
          <a:ln/>
        </p:spPr>
        <p:txBody>
          <a:bodyPr wrap="square" lIns="0" tIns="0" rIns="0" bIns="0" rtlCol="0" anchor="ctr"/>
          <a:lstStyle/>
          <a:p>
            <a:pPr algn="ctr" indent="0" marL="0">
              <a:buNone/>
            </a:pPr>
            <a:r>
              <a:rPr lang="en-US" sz="1600" dirty="0">
                <a:solidFill>
                  <a:srgbClr val="4A6E85"/>
                </a:solidFill>
              </a:rPr>
              <a:t>→</a:t>
            </a:r>
            <a:endParaRPr lang="en-US" sz="1600" dirty="0"/>
          </a:p>
        </p:txBody>
      </p:sp>
      <p:sp>
        <p:nvSpPr>
          <p:cNvPr id="10" name="Shape 8"/>
          <p:cNvSpPr/>
          <p:nvPr/>
        </p:nvSpPr>
        <p:spPr>
          <a:xfrm>
            <a:off x="2103120" y="1280160"/>
            <a:ext cx="1554480" cy="3017520"/>
          </a:xfrm>
          <a:prstGeom prst="rect">
            <a:avLst/>
          </a:prstGeom>
          <a:solidFill>
            <a:srgbClr val="0C1C2C"/>
          </a:solidFill>
          <a:ln/>
        </p:spPr>
      </p:sp>
      <p:sp>
        <p:nvSpPr>
          <p:cNvPr id="11" name="Text 9"/>
          <p:cNvSpPr/>
          <p:nvPr/>
        </p:nvSpPr>
        <p:spPr>
          <a:xfrm>
            <a:off x="2103120" y="1463040"/>
            <a:ext cx="1554480" cy="548640"/>
          </a:xfrm>
          <a:prstGeom prst="rect">
            <a:avLst/>
          </a:prstGeom>
          <a:noFill/>
          <a:ln/>
        </p:spPr>
        <p:txBody>
          <a:bodyPr wrap="square" lIns="0" tIns="0" rIns="0" bIns="0" rtlCol="0" anchor="ctr"/>
          <a:lstStyle/>
          <a:p>
            <a:pPr algn="ctr" indent="0" marL="0">
              <a:buNone/>
            </a:pPr>
            <a:r>
              <a:rPr lang="en-US" sz="3600" b="1" dirty="0">
                <a:solidFill>
                  <a:srgbClr val="F5C842"/>
                </a:solidFill>
                <a:latin typeface="Trebuchet MS" pitchFamily="34" charset="0"/>
                <a:ea typeface="Trebuchet MS" pitchFamily="34" charset="-122"/>
                <a:cs typeface="Trebuchet MS" pitchFamily="34" charset="-120"/>
              </a:rPr>
              <a:t>2</a:t>
            </a:r>
            <a:endParaRPr lang="en-US" sz="3600" dirty="0"/>
          </a:p>
        </p:txBody>
      </p:sp>
      <p:sp>
        <p:nvSpPr>
          <p:cNvPr id="12" name="Text 10"/>
          <p:cNvSpPr/>
          <p:nvPr/>
        </p:nvSpPr>
        <p:spPr>
          <a:xfrm>
            <a:off x="2103120" y="2103120"/>
            <a:ext cx="155448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FREE FALLS</a:t>
            </a:r>
            <a:endParaRPr lang="en-US" sz="1200" dirty="0"/>
          </a:p>
        </p:txBody>
      </p:sp>
      <p:sp>
        <p:nvSpPr>
          <p:cNvPr id="13" name="Text 11"/>
          <p:cNvSpPr/>
          <p:nvPr/>
        </p:nvSpPr>
        <p:spPr>
          <a:xfrm>
            <a:off x="2240280" y="2560320"/>
            <a:ext cx="1280160" cy="1097280"/>
          </a:xfrm>
          <a:prstGeom prst="rect">
            <a:avLst/>
          </a:prstGeom>
          <a:noFill/>
          <a:ln/>
        </p:spPr>
        <p:txBody>
          <a:bodyPr wrap="square" lIns="0" tIns="0" rIns="0" bIns="0" rtlCol="0" anchor="ctr"/>
          <a:lstStyle/>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New entrant offers</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free or near-free</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alternative</a:t>
            </a:r>
            <a:endParaRPr lang="en-US" sz="1100" dirty="0"/>
          </a:p>
        </p:txBody>
      </p:sp>
      <p:sp>
        <p:nvSpPr>
          <p:cNvPr id="14" name="Text 12"/>
          <p:cNvSpPr/>
          <p:nvPr/>
        </p:nvSpPr>
        <p:spPr>
          <a:xfrm>
            <a:off x="3657600" y="2514600"/>
            <a:ext cx="182880" cy="365760"/>
          </a:xfrm>
          <a:prstGeom prst="rect">
            <a:avLst/>
          </a:prstGeom>
          <a:noFill/>
          <a:ln/>
        </p:spPr>
        <p:txBody>
          <a:bodyPr wrap="square" lIns="0" tIns="0" rIns="0" bIns="0" rtlCol="0" anchor="ctr"/>
          <a:lstStyle/>
          <a:p>
            <a:pPr algn="ctr" indent="0" marL="0">
              <a:buNone/>
            </a:pPr>
            <a:r>
              <a:rPr lang="en-US" sz="1600" dirty="0">
                <a:solidFill>
                  <a:srgbClr val="4A6E85"/>
                </a:solidFill>
              </a:rPr>
              <a:t>→</a:t>
            </a:r>
            <a:endParaRPr lang="en-US" sz="1600" dirty="0"/>
          </a:p>
        </p:txBody>
      </p:sp>
      <p:sp>
        <p:nvSpPr>
          <p:cNvPr id="15" name="Shape 13"/>
          <p:cNvSpPr/>
          <p:nvPr/>
        </p:nvSpPr>
        <p:spPr>
          <a:xfrm>
            <a:off x="3840480" y="1280160"/>
            <a:ext cx="1554480" cy="3017520"/>
          </a:xfrm>
          <a:prstGeom prst="rect">
            <a:avLst/>
          </a:prstGeom>
          <a:solidFill>
            <a:srgbClr val="0C1C2C"/>
          </a:solidFill>
          <a:ln/>
        </p:spPr>
      </p:sp>
      <p:sp>
        <p:nvSpPr>
          <p:cNvPr id="16" name="Text 14"/>
          <p:cNvSpPr/>
          <p:nvPr/>
        </p:nvSpPr>
        <p:spPr>
          <a:xfrm>
            <a:off x="3840480" y="1463040"/>
            <a:ext cx="1554480" cy="548640"/>
          </a:xfrm>
          <a:prstGeom prst="rect">
            <a:avLst/>
          </a:prstGeom>
          <a:noFill/>
          <a:ln/>
        </p:spPr>
        <p:txBody>
          <a:bodyPr wrap="square" lIns="0" tIns="0" rIns="0" bIns="0" rtlCol="0" anchor="ctr"/>
          <a:lstStyle/>
          <a:p>
            <a:pPr algn="ctr" indent="0" marL="0">
              <a:buNone/>
            </a:pPr>
            <a:r>
              <a:rPr lang="en-US" sz="3600" b="1" dirty="0">
                <a:solidFill>
                  <a:srgbClr val="F5A623"/>
                </a:solidFill>
                <a:latin typeface="Trebuchet MS" pitchFamily="34" charset="0"/>
                <a:ea typeface="Trebuchet MS" pitchFamily="34" charset="-122"/>
                <a:cs typeface="Trebuchet MS" pitchFamily="34" charset="-120"/>
              </a:rPr>
              <a:t>3</a:t>
            </a:r>
            <a:endParaRPr lang="en-US" sz="3600" dirty="0"/>
          </a:p>
        </p:txBody>
      </p:sp>
      <p:sp>
        <p:nvSpPr>
          <p:cNvPr id="17" name="Text 15"/>
          <p:cNvSpPr/>
          <p:nvPr/>
        </p:nvSpPr>
        <p:spPr>
          <a:xfrm>
            <a:off x="3840480" y="2103120"/>
            <a:ext cx="155448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COLLAPSE</a:t>
            </a:r>
            <a:endParaRPr lang="en-US" sz="1200" dirty="0"/>
          </a:p>
        </p:txBody>
      </p:sp>
      <p:sp>
        <p:nvSpPr>
          <p:cNvPr id="18" name="Text 16"/>
          <p:cNvSpPr/>
          <p:nvPr/>
        </p:nvSpPr>
        <p:spPr>
          <a:xfrm>
            <a:off x="3977640" y="2560320"/>
            <a:ext cx="1280160" cy="1097280"/>
          </a:xfrm>
          <a:prstGeom prst="rect">
            <a:avLst/>
          </a:prstGeom>
          <a:noFill/>
          <a:ln/>
        </p:spPr>
        <p:txBody>
          <a:bodyPr wrap="square" lIns="0" tIns="0" rIns="0" bIns="0" rtlCol="0" anchor="ctr"/>
          <a:lstStyle/>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Revenue cliff as</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consumers migrate</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en masse</a:t>
            </a:r>
            <a:endParaRPr lang="en-US" sz="1100" dirty="0"/>
          </a:p>
        </p:txBody>
      </p:sp>
      <p:sp>
        <p:nvSpPr>
          <p:cNvPr id="19" name="Text 17"/>
          <p:cNvSpPr/>
          <p:nvPr/>
        </p:nvSpPr>
        <p:spPr>
          <a:xfrm>
            <a:off x="5394960" y="2514600"/>
            <a:ext cx="182880" cy="365760"/>
          </a:xfrm>
          <a:prstGeom prst="rect">
            <a:avLst/>
          </a:prstGeom>
          <a:noFill/>
          <a:ln/>
        </p:spPr>
        <p:txBody>
          <a:bodyPr wrap="square" lIns="0" tIns="0" rIns="0" bIns="0" rtlCol="0" anchor="ctr"/>
          <a:lstStyle/>
          <a:p>
            <a:pPr algn="ctr" indent="0" marL="0">
              <a:buNone/>
            </a:pPr>
            <a:r>
              <a:rPr lang="en-US" sz="1600" dirty="0">
                <a:solidFill>
                  <a:srgbClr val="4A6E85"/>
                </a:solidFill>
              </a:rPr>
              <a:t>→</a:t>
            </a:r>
            <a:endParaRPr lang="en-US" sz="1600" dirty="0"/>
          </a:p>
        </p:txBody>
      </p:sp>
      <p:sp>
        <p:nvSpPr>
          <p:cNvPr id="20" name="Shape 18"/>
          <p:cNvSpPr/>
          <p:nvPr/>
        </p:nvSpPr>
        <p:spPr>
          <a:xfrm>
            <a:off x="5577840" y="1280160"/>
            <a:ext cx="1554480" cy="3017520"/>
          </a:xfrm>
          <a:prstGeom prst="rect">
            <a:avLst/>
          </a:prstGeom>
          <a:solidFill>
            <a:srgbClr val="0C1C2C"/>
          </a:solidFill>
          <a:ln/>
        </p:spPr>
      </p:sp>
      <p:sp>
        <p:nvSpPr>
          <p:cNvPr id="21" name="Text 19"/>
          <p:cNvSpPr/>
          <p:nvPr/>
        </p:nvSpPr>
        <p:spPr>
          <a:xfrm>
            <a:off x="5577840" y="1463040"/>
            <a:ext cx="1554480" cy="548640"/>
          </a:xfrm>
          <a:prstGeom prst="rect">
            <a:avLst/>
          </a:prstGeom>
          <a:noFill/>
          <a:ln/>
        </p:spPr>
        <p:txBody>
          <a:bodyPr wrap="square" lIns="0" tIns="0" rIns="0" bIns="0" rtlCol="0" anchor="ctr"/>
          <a:lstStyle/>
          <a:p>
            <a:pPr algn="ctr" indent="0" marL="0">
              <a:buNone/>
            </a:pPr>
            <a:r>
              <a:rPr lang="en-US" sz="3600" b="1" dirty="0">
                <a:solidFill>
                  <a:srgbClr val="FF5C5C"/>
                </a:solidFill>
                <a:latin typeface="Trebuchet MS" pitchFamily="34" charset="0"/>
                <a:ea typeface="Trebuchet MS" pitchFamily="34" charset="-122"/>
                <a:cs typeface="Trebuchet MS" pitchFamily="34" charset="-120"/>
              </a:rPr>
              <a:t>4</a:t>
            </a:r>
            <a:endParaRPr lang="en-US" sz="3600" dirty="0"/>
          </a:p>
        </p:txBody>
      </p:sp>
      <p:sp>
        <p:nvSpPr>
          <p:cNvPr id="22" name="Text 20"/>
          <p:cNvSpPr/>
          <p:nvPr/>
        </p:nvSpPr>
        <p:spPr>
          <a:xfrm>
            <a:off x="5577840" y="2103120"/>
            <a:ext cx="155448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CASUALTIES</a:t>
            </a:r>
            <a:endParaRPr lang="en-US" sz="1200" dirty="0"/>
          </a:p>
        </p:txBody>
      </p:sp>
      <p:sp>
        <p:nvSpPr>
          <p:cNvPr id="23" name="Text 21"/>
          <p:cNvSpPr/>
          <p:nvPr/>
        </p:nvSpPr>
        <p:spPr>
          <a:xfrm>
            <a:off x="5715000" y="2560320"/>
            <a:ext cx="1280160" cy="1097280"/>
          </a:xfrm>
          <a:prstGeom prst="rect">
            <a:avLst/>
          </a:prstGeom>
          <a:noFill/>
          <a:ln/>
        </p:spPr>
        <p:txBody>
          <a:bodyPr wrap="square" lIns="0" tIns="0" rIns="0" bIns="0" rtlCol="0" anchor="ctr"/>
          <a:lstStyle/>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Iconic companies</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file bankruptcy</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or are acquired</a:t>
            </a:r>
            <a:endParaRPr lang="en-US" sz="1100" dirty="0"/>
          </a:p>
        </p:txBody>
      </p:sp>
      <p:sp>
        <p:nvSpPr>
          <p:cNvPr id="24" name="Text 22"/>
          <p:cNvSpPr/>
          <p:nvPr/>
        </p:nvSpPr>
        <p:spPr>
          <a:xfrm>
            <a:off x="7132320" y="2514600"/>
            <a:ext cx="182880" cy="365760"/>
          </a:xfrm>
          <a:prstGeom prst="rect">
            <a:avLst/>
          </a:prstGeom>
          <a:noFill/>
          <a:ln/>
        </p:spPr>
        <p:txBody>
          <a:bodyPr wrap="square" lIns="0" tIns="0" rIns="0" bIns="0" rtlCol="0" anchor="ctr"/>
          <a:lstStyle/>
          <a:p>
            <a:pPr algn="ctr" indent="0" marL="0">
              <a:buNone/>
            </a:pPr>
            <a:r>
              <a:rPr lang="en-US" sz="1600" dirty="0">
                <a:solidFill>
                  <a:srgbClr val="4A6E85"/>
                </a:solidFill>
              </a:rPr>
              <a:t>→</a:t>
            </a:r>
            <a:endParaRPr lang="en-US" sz="1600" dirty="0"/>
          </a:p>
        </p:txBody>
      </p:sp>
      <p:sp>
        <p:nvSpPr>
          <p:cNvPr id="25" name="Shape 23"/>
          <p:cNvSpPr/>
          <p:nvPr/>
        </p:nvSpPr>
        <p:spPr>
          <a:xfrm>
            <a:off x="7315200" y="1280160"/>
            <a:ext cx="1554480" cy="3017520"/>
          </a:xfrm>
          <a:prstGeom prst="rect">
            <a:avLst/>
          </a:prstGeom>
          <a:solidFill>
            <a:srgbClr val="0C1C2C"/>
          </a:solidFill>
          <a:ln/>
        </p:spPr>
      </p:sp>
      <p:sp>
        <p:nvSpPr>
          <p:cNvPr id="26" name="Text 24"/>
          <p:cNvSpPr/>
          <p:nvPr/>
        </p:nvSpPr>
        <p:spPr>
          <a:xfrm>
            <a:off x="7315200" y="1463040"/>
            <a:ext cx="1554480" cy="548640"/>
          </a:xfrm>
          <a:prstGeom prst="rect">
            <a:avLst/>
          </a:prstGeom>
          <a:noFill/>
          <a:ln/>
        </p:spPr>
        <p:txBody>
          <a:bodyPr wrap="square" lIns="0" tIns="0" rIns="0" bIns="0" rtlCol="0" anchor="ctr"/>
          <a:lstStyle/>
          <a:p>
            <a:pPr algn="ctr" indent="0" marL="0">
              <a:buNone/>
            </a:pPr>
            <a:r>
              <a:rPr lang="en-US" sz="3600" b="1" dirty="0">
                <a:solidFill>
                  <a:srgbClr val="0EA5A5"/>
                </a:solidFill>
                <a:latin typeface="Trebuchet MS" pitchFamily="34" charset="0"/>
                <a:ea typeface="Trebuchet MS" pitchFamily="34" charset="-122"/>
                <a:cs typeface="Trebuchet MS" pitchFamily="34" charset="-120"/>
              </a:rPr>
              <a:t>5</a:t>
            </a:r>
            <a:endParaRPr lang="en-US" sz="3600" dirty="0"/>
          </a:p>
        </p:txBody>
      </p:sp>
      <p:sp>
        <p:nvSpPr>
          <p:cNvPr id="27" name="Text 25"/>
          <p:cNvSpPr/>
          <p:nvPr/>
        </p:nvSpPr>
        <p:spPr>
          <a:xfrm>
            <a:off x="7315200" y="2103120"/>
            <a:ext cx="1554480" cy="320040"/>
          </a:xfrm>
          <a:prstGeom prst="rect">
            <a:avLst/>
          </a:prstGeom>
          <a:noFill/>
          <a:ln/>
        </p:spPr>
        <p:txBody>
          <a:bodyPr wrap="square" lIns="0" tIns="0" rIns="0" bIns="0" rtlCol="0" anchor="ctr"/>
          <a:lstStyle/>
          <a:p>
            <a:pPr algn="ctr" indent="0" marL="0">
              <a:buNone/>
            </a:pPr>
            <a:r>
              <a:rPr lang="en-US" sz="1200" b="1" dirty="0">
                <a:solidFill>
                  <a:srgbClr val="FFFFFF"/>
                </a:solidFill>
                <a:latin typeface="Trebuchet MS" pitchFamily="34" charset="0"/>
                <a:ea typeface="Trebuchet MS" pitchFamily="34" charset="-122"/>
                <a:cs typeface="Trebuchet MS" pitchFamily="34" charset="-120"/>
              </a:rPr>
              <a:t>NEW MODEL</a:t>
            </a:r>
            <a:endParaRPr lang="en-US" sz="1200" dirty="0"/>
          </a:p>
        </p:txBody>
      </p:sp>
      <p:sp>
        <p:nvSpPr>
          <p:cNvPr id="28" name="Text 26"/>
          <p:cNvSpPr/>
          <p:nvPr/>
        </p:nvSpPr>
        <p:spPr>
          <a:xfrm>
            <a:off x="7452360" y="2560320"/>
            <a:ext cx="1280160" cy="1097280"/>
          </a:xfrm>
          <a:prstGeom prst="rect">
            <a:avLst/>
          </a:prstGeom>
          <a:noFill/>
          <a:ln/>
        </p:spPr>
        <p:txBody>
          <a:bodyPr wrap="square" lIns="0" tIns="0" rIns="0" bIns="0" rtlCol="0" anchor="ctr"/>
          <a:lstStyle/>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New revenue model</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emerges, often at</a:t>
            </a:r>
            <a:endParaRPr lang="en-US" sz="1100" dirty="0"/>
          </a:p>
          <a:p>
            <a:pPr algn="ctr" indent="0" marL="0">
              <a:lnSpc>
                <a:spcPts val="1600"/>
              </a:lnSpc>
              <a:buNone/>
            </a:pPr>
            <a:r>
              <a:rPr lang="en-US" sz="1100" dirty="0">
                <a:solidFill>
                  <a:srgbClr val="6B8FA8"/>
                </a:solidFill>
                <a:latin typeface="Calibri" pitchFamily="34" charset="0"/>
                <a:ea typeface="Calibri" pitchFamily="34" charset="-122"/>
                <a:cs typeface="Calibri" pitchFamily="34" charset="-120"/>
              </a:rPr>
              <a:t>lower total value</a:t>
            </a:r>
            <a:endParaRPr lang="en-US" sz="1100" dirty="0"/>
          </a:p>
        </p:txBody>
      </p:sp>
      <p:sp>
        <p:nvSpPr>
          <p:cNvPr id="29" name="Text 27"/>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30" name="Text 28"/>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3 / 26</a:t>
            </a:r>
            <a:endParaRPr lang="en-US" sz="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Music: Vinyl → CDs → Napster → Spotify</a:t>
            </a:r>
            <a:endParaRPr lang="en-US" sz="2400" dirty="0"/>
          </a:p>
        </p:txBody>
      </p:sp>
      <p:graphicFrame>
        <p:nvGraphicFramePr>
          <p:cNvPr id="4" name="Chart 0" descr=""/>
          <p:cNvGraphicFramePr/>
          <p:nvPr/>
        </p:nvGraphicFramePr>
        <p:xfrm>
          <a:off x="457200" y="914400"/>
          <a:ext cx="4572000" cy="292608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5303520" y="1005840"/>
            <a:ext cx="1463040" cy="22860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Peak Revenue</a:t>
            </a:r>
            <a:endParaRPr lang="en-US" sz="900" dirty="0"/>
          </a:p>
        </p:txBody>
      </p:sp>
      <p:sp>
        <p:nvSpPr>
          <p:cNvPr id="6" name="Text 3"/>
          <p:cNvSpPr/>
          <p:nvPr/>
        </p:nvSpPr>
        <p:spPr>
          <a:xfrm>
            <a:off x="6766560" y="1005840"/>
            <a:ext cx="1920240" cy="502920"/>
          </a:xfrm>
          <a:prstGeom prst="rect">
            <a:avLst/>
          </a:prstGeom>
          <a:noFill/>
          <a:ln/>
        </p:spPr>
        <p:txBody>
          <a:bodyPr wrap="square" lIns="0" tIns="0" rIns="0" bIns="0" rtlCol="0" anchor="ctr"/>
          <a:lstStyle/>
          <a:p>
            <a:pPr indent="0" marL="0">
              <a:lnSpc>
                <a:spcPts val="1400"/>
              </a:lnSpc>
              <a:buNone/>
            </a:pPr>
            <a:r>
              <a:rPr lang="en-US" sz="1000" dirty="0">
                <a:solidFill>
                  <a:srgbClr val="E8EAF6"/>
                </a:solidFill>
                <a:latin typeface="Calibri" pitchFamily="34" charset="0"/>
                <a:ea typeface="Calibri" pitchFamily="34" charset="-122"/>
                <a:cs typeface="Calibri" pitchFamily="34" charset="-120"/>
              </a:rPr>
              <a:t>$22.2B (1999)</a:t>
            </a:r>
            <a:endParaRPr lang="en-US" sz="1000" dirty="0"/>
          </a:p>
        </p:txBody>
      </p:sp>
      <p:sp>
        <p:nvSpPr>
          <p:cNvPr id="7" name="Text 4"/>
          <p:cNvSpPr/>
          <p:nvPr/>
        </p:nvSpPr>
        <p:spPr>
          <a:xfrm>
            <a:off x="5303520" y="1572768"/>
            <a:ext cx="1463040" cy="22860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Trough</a:t>
            </a:r>
            <a:endParaRPr lang="en-US" sz="900" dirty="0"/>
          </a:p>
        </p:txBody>
      </p:sp>
      <p:sp>
        <p:nvSpPr>
          <p:cNvPr id="8" name="Text 5"/>
          <p:cNvSpPr/>
          <p:nvPr/>
        </p:nvSpPr>
        <p:spPr>
          <a:xfrm>
            <a:off x="6766560" y="1572768"/>
            <a:ext cx="1920240" cy="502920"/>
          </a:xfrm>
          <a:prstGeom prst="rect">
            <a:avLst/>
          </a:prstGeom>
          <a:noFill/>
          <a:ln/>
        </p:spPr>
        <p:txBody>
          <a:bodyPr wrap="square" lIns="0" tIns="0" rIns="0" bIns="0" rtlCol="0" anchor="ctr"/>
          <a:lstStyle/>
          <a:p>
            <a:pPr indent="0" marL="0">
              <a:lnSpc>
                <a:spcPts val="1400"/>
              </a:lnSpc>
              <a:buNone/>
            </a:pPr>
            <a:r>
              <a:rPr lang="en-US" sz="1000" dirty="0">
                <a:solidFill>
                  <a:srgbClr val="E8EAF6"/>
                </a:solidFill>
                <a:latin typeface="Calibri" pitchFamily="34" charset="0"/>
                <a:ea typeface="Calibri" pitchFamily="34" charset="-122"/>
                <a:cs typeface="Calibri" pitchFamily="34" charset="-120"/>
              </a:rPr>
              <a:t>$13.0B (2014)</a:t>
            </a:r>
            <a:endParaRPr lang="en-US" sz="1000" dirty="0"/>
          </a:p>
        </p:txBody>
      </p:sp>
      <p:sp>
        <p:nvSpPr>
          <p:cNvPr id="9" name="Text 6"/>
          <p:cNvSpPr/>
          <p:nvPr/>
        </p:nvSpPr>
        <p:spPr>
          <a:xfrm>
            <a:off x="5303520" y="2139696"/>
            <a:ext cx="1463040" cy="22860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Decline</a:t>
            </a:r>
            <a:endParaRPr lang="en-US" sz="900" dirty="0"/>
          </a:p>
        </p:txBody>
      </p:sp>
      <p:sp>
        <p:nvSpPr>
          <p:cNvPr id="10" name="Text 7"/>
          <p:cNvSpPr/>
          <p:nvPr/>
        </p:nvSpPr>
        <p:spPr>
          <a:xfrm>
            <a:off x="6766560" y="2139696"/>
            <a:ext cx="1920240" cy="502920"/>
          </a:xfrm>
          <a:prstGeom prst="rect">
            <a:avLst/>
          </a:prstGeom>
          <a:noFill/>
          <a:ln/>
        </p:spPr>
        <p:txBody>
          <a:bodyPr wrap="square" lIns="0" tIns="0" rIns="0" bIns="0" rtlCol="0" anchor="ctr"/>
          <a:lstStyle/>
          <a:p>
            <a:pPr indent="0" marL="0">
              <a:lnSpc>
                <a:spcPts val="1400"/>
              </a:lnSpc>
              <a:buNone/>
            </a:pPr>
            <a:r>
              <a:rPr lang="en-US" sz="1000" dirty="0">
                <a:solidFill>
                  <a:srgbClr val="E8EAF6"/>
                </a:solidFill>
                <a:latin typeface="Calibri" pitchFamily="34" charset="0"/>
                <a:ea typeface="Calibri" pitchFamily="34" charset="-122"/>
                <a:cs typeface="Calibri" pitchFamily="34" charset="-120"/>
              </a:rPr>
              <a:t>-41% over 15 years</a:t>
            </a:r>
            <a:endParaRPr lang="en-US" sz="1000" dirty="0"/>
          </a:p>
        </p:txBody>
      </p:sp>
      <p:sp>
        <p:nvSpPr>
          <p:cNvPr id="11" name="Text 8"/>
          <p:cNvSpPr/>
          <p:nvPr/>
        </p:nvSpPr>
        <p:spPr>
          <a:xfrm>
            <a:off x="5303520" y="2706624"/>
            <a:ext cx="1463040" cy="22860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Recovery</a:t>
            </a:r>
            <a:endParaRPr lang="en-US" sz="900" dirty="0"/>
          </a:p>
        </p:txBody>
      </p:sp>
      <p:sp>
        <p:nvSpPr>
          <p:cNvPr id="12" name="Text 9"/>
          <p:cNvSpPr/>
          <p:nvPr/>
        </p:nvSpPr>
        <p:spPr>
          <a:xfrm>
            <a:off x="6766560" y="2706624"/>
            <a:ext cx="1920240" cy="502920"/>
          </a:xfrm>
          <a:prstGeom prst="rect">
            <a:avLst/>
          </a:prstGeom>
          <a:noFill/>
          <a:ln/>
        </p:spPr>
        <p:txBody>
          <a:bodyPr wrap="square" lIns="0" tIns="0" rIns="0" bIns="0" rtlCol="0" anchor="ctr"/>
          <a:lstStyle/>
          <a:p>
            <a:pPr indent="0" marL="0">
              <a:lnSpc>
                <a:spcPts val="1400"/>
              </a:lnSpc>
              <a:buNone/>
            </a:pPr>
            <a:r>
              <a:rPr lang="en-US" sz="1000" dirty="0">
                <a:solidFill>
                  <a:srgbClr val="E8EAF6"/>
                </a:solidFill>
                <a:latin typeface="Calibri" pitchFamily="34" charset="0"/>
                <a:ea typeface="Calibri" pitchFamily="34" charset="-122"/>
                <a:cs typeface="Calibri" pitchFamily="34" charset="-120"/>
              </a:rPr>
              <a:t>$31.7B (2025)</a:t>
            </a:r>
            <a:endParaRPr lang="en-US" sz="1000" dirty="0"/>
          </a:p>
        </p:txBody>
      </p:sp>
      <p:sp>
        <p:nvSpPr>
          <p:cNvPr id="13" name="Text 10"/>
          <p:cNvSpPr/>
          <p:nvPr/>
        </p:nvSpPr>
        <p:spPr>
          <a:xfrm>
            <a:off x="5303520" y="3273552"/>
            <a:ext cx="1463040" cy="22860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Casualties</a:t>
            </a:r>
            <a:endParaRPr lang="en-US" sz="900" dirty="0"/>
          </a:p>
        </p:txBody>
      </p:sp>
      <p:sp>
        <p:nvSpPr>
          <p:cNvPr id="14" name="Text 11"/>
          <p:cNvSpPr/>
          <p:nvPr/>
        </p:nvSpPr>
        <p:spPr>
          <a:xfrm>
            <a:off x="6766560" y="3273552"/>
            <a:ext cx="1920240" cy="502920"/>
          </a:xfrm>
          <a:prstGeom prst="rect">
            <a:avLst/>
          </a:prstGeom>
          <a:noFill/>
          <a:ln/>
        </p:spPr>
        <p:txBody>
          <a:bodyPr wrap="square" lIns="0" tIns="0" rIns="0" bIns="0" rtlCol="0" anchor="ctr"/>
          <a:lstStyle/>
          <a:p>
            <a:pPr indent="0" marL="0">
              <a:lnSpc>
                <a:spcPts val="1400"/>
              </a:lnSpc>
              <a:buNone/>
            </a:pPr>
            <a:r>
              <a:rPr lang="en-US" sz="1000" dirty="0">
                <a:solidFill>
                  <a:srgbClr val="E8EAF6"/>
                </a:solidFill>
                <a:latin typeface="Calibri" pitchFamily="34" charset="0"/>
                <a:ea typeface="Calibri" pitchFamily="34" charset="-122"/>
                <a:cs typeface="Calibri" pitchFamily="34" charset="-120"/>
              </a:rPr>
              <a:t>Tower Records, HMV,</a:t>
            </a:r>
            <a:endParaRPr lang="en-US" sz="1000" dirty="0"/>
          </a:p>
          <a:p>
            <a:pPr indent="0" marL="0">
              <a:lnSpc>
                <a:spcPts val="1400"/>
              </a:lnSpc>
              <a:buNone/>
            </a:pPr>
            <a:r>
              <a:rPr lang="en-US" sz="1000" dirty="0">
                <a:solidFill>
                  <a:srgbClr val="E8EAF6"/>
                </a:solidFill>
                <a:latin typeface="Calibri" pitchFamily="34" charset="0"/>
                <a:ea typeface="Calibri" pitchFamily="34" charset="-122"/>
                <a:cs typeface="Calibri" pitchFamily="34" charset="-120"/>
              </a:rPr>
              <a:t>Virgin Megastores</a:t>
            </a:r>
            <a:endParaRPr lang="en-US" sz="1000" dirty="0"/>
          </a:p>
        </p:txBody>
      </p:sp>
      <p:sp>
        <p:nvSpPr>
          <p:cNvPr id="15" name="Text 12"/>
          <p:cNvSpPr/>
          <p:nvPr/>
        </p:nvSpPr>
        <p:spPr>
          <a:xfrm>
            <a:off x="5303520" y="3840480"/>
            <a:ext cx="1463040" cy="22860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Model Shift</a:t>
            </a:r>
            <a:endParaRPr lang="en-US" sz="900" dirty="0"/>
          </a:p>
        </p:txBody>
      </p:sp>
      <p:sp>
        <p:nvSpPr>
          <p:cNvPr id="16" name="Text 13"/>
          <p:cNvSpPr/>
          <p:nvPr/>
        </p:nvSpPr>
        <p:spPr>
          <a:xfrm>
            <a:off x="6766560" y="3840480"/>
            <a:ext cx="1920240" cy="502920"/>
          </a:xfrm>
          <a:prstGeom prst="rect">
            <a:avLst/>
          </a:prstGeom>
          <a:noFill/>
          <a:ln/>
        </p:spPr>
        <p:txBody>
          <a:bodyPr wrap="square" lIns="0" tIns="0" rIns="0" bIns="0" rtlCol="0" anchor="ctr"/>
          <a:lstStyle/>
          <a:p>
            <a:pPr indent="0" marL="0">
              <a:lnSpc>
                <a:spcPts val="1400"/>
              </a:lnSpc>
              <a:buNone/>
            </a:pPr>
            <a:r>
              <a:rPr lang="en-US" sz="1000" dirty="0">
                <a:solidFill>
                  <a:srgbClr val="E8EAF6"/>
                </a:solidFill>
                <a:latin typeface="Calibri" pitchFamily="34" charset="0"/>
                <a:ea typeface="Calibri" pitchFamily="34" charset="-122"/>
                <a:cs typeface="Calibri" pitchFamily="34" charset="-120"/>
              </a:rPr>
              <a:t>Ownership → Access</a:t>
            </a:r>
            <a:endParaRPr lang="en-US" sz="1000" dirty="0"/>
          </a:p>
          <a:p>
            <a:pPr indent="0" marL="0">
              <a:lnSpc>
                <a:spcPts val="1400"/>
              </a:lnSpc>
              <a:buNone/>
            </a:pPr>
            <a:r>
              <a:rPr lang="en-US" sz="1000" dirty="0">
                <a:solidFill>
                  <a:srgbClr val="E8EAF6"/>
                </a:solidFill>
                <a:latin typeface="Calibri" pitchFamily="34" charset="0"/>
                <a:ea typeface="Calibri" pitchFamily="34" charset="-122"/>
                <a:cs typeface="Calibri" pitchFamily="34" charset="-120"/>
              </a:rPr>
              <a:t>($15/album → $11/mo)</a:t>
            </a:r>
            <a:endParaRPr lang="en-US" sz="1000" dirty="0"/>
          </a:p>
        </p:txBody>
      </p:sp>
      <p:sp>
        <p:nvSpPr>
          <p:cNvPr id="17" name="Text 14"/>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IFPI Global Music Report</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3" invalidUrl="" action="" tgtFrame="" tooltip="" history="1" highlightClick="0" endSnd="0">
                  <a:extLst>
                    <a:ext uri="{A12FA001-AC4F-418D-AE19-62706E023703}">
                      <ahyp:hlinkClr xmlns:ahyp="http://schemas.microsoft.com/office/drawing/2018/hyperlinkcolor" val="tx"/>
                    </a:ext>
                  </a:extLst>
                </a:hlinkClick>
              </a:rPr>
              <a:t>RIAA</a:t>
            </a:r>
            <a:endParaRPr lang="en-US" sz="800" dirty="0"/>
          </a:p>
        </p:txBody>
      </p:sp>
      <p:sp>
        <p:nvSpPr>
          <p:cNvPr id="18" name="Text 15"/>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19" name="Text 16"/>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4 / 26</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Music Format Market Share Over Time</a:t>
            </a:r>
            <a:endParaRPr lang="en-US" sz="2400" dirty="0"/>
          </a:p>
        </p:txBody>
      </p:sp>
      <p:graphicFrame>
        <p:nvGraphicFramePr>
          <p:cNvPr id="4" name="Chart 0" descr=""/>
          <p:cNvGraphicFramePr/>
          <p:nvPr/>
        </p:nvGraphicFramePr>
        <p:xfrm>
          <a:off x="640080" y="868680"/>
          <a:ext cx="7863840" cy="338328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RIAA Year-End Reports</a:t>
            </a:r>
            <a:endParaRPr lang="en-US" sz="800" dirty="0"/>
          </a:p>
        </p:txBody>
      </p:sp>
      <p:sp>
        <p:nvSpPr>
          <p:cNvPr id="6" name="Text 3"/>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7" name="Text 4"/>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5 / 26</a:t>
            </a:r>
            <a:endParaRPr lang="en-US" sz="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Video: Blockbuster → Netflix</a:t>
            </a:r>
            <a:endParaRPr lang="en-US" sz="2400" dirty="0"/>
          </a:p>
        </p:txBody>
      </p:sp>
      <p:sp>
        <p:nvSpPr>
          <p:cNvPr id="4" name="Shape 2"/>
          <p:cNvSpPr/>
          <p:nvPr/>
        </p:nvSpPr>
        <p:spPr>
          <a:xfrm>
            <a:off x="457200" y="914400"/>
            <a:ext cx="3931920" cy="3474720"/>
          </a:xfrm>
          <a:prstGeom prst="rect">
            <a:avLst/>
          </a:prstGeom>
          <a:solidFill>
            <a:srgbClr val="0C1C2C"/>
          </a:solidFill>
          <a:ln/>
        </p:spPr>
      </p:sp>
      <p:sp>
        <p:nvSpPr>
          <p:cNvPr id="5" name="Text 3"/>
          <p:cNvSpPr/>
          <p:nvPr/>
        </p:nvSpPr>
        <p:spPr>
          <a:xfrm>
            <a:off x="640080" y="1024128"/>
            <a:ext cx="3657600" cy="320040"/>
          </a:xfrm>
          <a:prstGeom prst="rect">
            <a:avLst/>
          </a:prstGeom>
          <a:noFill/>
          <a:ln/>
        </p:spPr>
        <p:txBody>
          <a:bodyPr wrap="square" lIns="0" tIns="0" rIns="0" bIns="0" rtlCol="0" anchor="ctr"/>
          <a:lstStyle/>
          <a:p>
            <a:pPr indent="0" marL="0">
              <a:buNone/>
            </a:pPr>
            <a:r>
              <a:rPr lang="en-US" sz="1400" b="1" dirty="0">
                <a:solidFill>
                  <a:srgbClr val="F5A623"/>
                </a:solidFill>
                <a:latin typeface="Trebuchet MS" pitchFamily="34" charset="0"/>
                <a:ea typeface="Trebuchet MS" pitchFamily="34" charset="-122"/>
                <a:cs typeface="Trebuchet MS" pitchFamily="34" charset="-120"/>
              </a:rPr>
              <a:t>BLOCKBUSTER</a:t>
            </a:r>
            <a:endParaRPr lang="en-US" sz="1400" dirty="0"/>
          </a:p>
        </p:txBody>
      </p:sp>
      <p:sp>
        <p:nvSpPr>
          <p:cNvPr id="6" name="Text 4"/>
          <p:cNvSpPr/>
          <p:nvPr/>
        </p:nvSpPr>
        <p:spPr>
          <a:xfrm>
            <a:off x="640080" y="1463040"/>
            <a:ext cx="1463040" cy="32004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Peak (2004)</a:t>
            </a:r>
            <a:endParaRPr lang="en-US" sz="900" dirty="0"/>
          </a:p>
        </p:txBody>
      </p:sp>
      <p:sp>
        <p:nvSpPr>
          <p:cNvPr id="7" name="Text 5"/>
          <p:cNvSpPr/>
          <p:nvPr/>
        </p:nvSpPr>
        <p:spPr>
          <a:xfrm>
            <a:off x="2148840" y="1463040"/>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9,094 stores, $6.05B revenue</a:t>
            </a:r>
            <a:endParaRPr lang="en-US" sz="900" dirty="0"/>
          </a:p>
        </p:txBody>
      </p:sp>
      <p:sp>
        <p:nvSpPr>
          <p:cNvPr id="8" name="Text 6"/>
          <p:cNvSpPr/>
          <p:nvPr/>
        </p:nvSpPr>
        <p:spPr>
          <a:xfrm>
            <a:off x="640080" y="1856232"/>
            <a:ext cx="1463040" cy="32004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Market Cap</a:t>
            </a:r>
            <a:endParaRPr lang="en-US" sz="900" dirty="0"/>
          </a:p>
        </p:txBody>
      </p:sp>
      <p:sp>
        <p:nvSpPr>
          <p:cNvPr id="9" name="Text 7"/>
          <p:cNvSpPr/>
          <p:nvPr/>
        </p:nvSpPr>
        <p:spPr>
          <a:xfrm>
            <a:off x="2148840" y="1856232"/>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$8.4B (1994 acquisition)</a:t>
            </a:r>
            <a:endParaRPr lang="en-US" sz="900" dirty="0"/>
          </a:p>
        </p:txBody>
      </p:sp>
      <p:sp>
        <p:nvSpPr>
          <p:cNvPr id="10" name="Text 8"/>
          <p:cNvSpPr/>
          <p:nvPr/>
        </p:nvSpPr>
        <p:spPr>
          <a:xfrm>
            <a:off x="640080" y="2249424"/>
            <a:ext cx="1463040" cy="32004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Late Fees</a:t>
            </a:r>
            <a:endParaRPr lang="en-US" sz="900" dirty="0"/>
          </a:p>
        </p:txBody>
      </p:sp>
      <p:sp>
        <p:nvSpPr>
          <p:cNvPr id="11" name="Text 9"/>
          <p:cNvSpPr/>
          <p:nvPr/>
        </p:nvSpPr>
        <p:spPr>
          <a:xfrm>
            <a:off x="2148840" y="2249424"/>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$800M/yr (16% of revenue)</a:t>
            </a:r>
            <a:endParaRPr lang="en-US" sz="900" dirty="0"/>
          </a:p>
        </p:txBody>
      </p:sp>
      <p:sp>
        <p:nvSpPr>
          <p:cNvPr id="12" name="Text 10"/>
          <p:cNvSpPr/>
          <p:nvPr/>
        </p:nvSpPr>
        <p:spPr>
          <a:xfrm>
            <a:off x="640080" y="2642616"/>
            <a:ext cx="1463040" cy="32004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Rejected Netflix</a:t>
            </a:r>
            <a:endParaRPr lang="en-US" sz="900" dirty="0"/>
          </a:p>
        </p:txBody>
      </p:sp>
      <p:sp>
        <p:nvSpPr>
          <p:cNvPr id="13" name="Text 11"/>
          <p:cNvSpPr/>
          <p:nvPr/>
        </p:nvSpPr>
        <p:spPr>
          <a:xfrm>
            <a:off x="2148840" y="2642616"/>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$50M buyout offer (2000)</a:t>
            </a:r>
            <a:endParaRPr lang="en-US" sz="900" dirty="0"/>
          </a:p>
        </p:txBody>
      </p:sp>
      <p:sp>
        <p:nvSpPr>
          <p:cNvPr id="14" name="Text 12"/>
          <p:cNvSpPr/>
          <p:nvPr/>
        </p:nvSpPr>
        <p:spPr>
          <a:xfrm>
            <a:off x="640080" y="3035808"/>
            <a:ext cx="1463040" cy="32004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Bankruptcy</a:t>
            </a:r>
            <a:endParaRPr lang="en-US" sz="900" dirty="0"/>
          </a:p>
        </p:txBody>
      </p:sp>
      <p:sp>
        <p:nvSpPr>
          <p:cNvPr id="15" name="Text 13"/>
          <p:cNvSpPr/>
          <p:nvPr/>
        </p:nvSpPr>
        <p:spPr>
          <a:xfrm>
            <a:off x="2148840" y="3035808"/>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Sept 2010, $900M debt</a:t>
            </a:r>
            <a:endParaRPr lang="en-US" sz="900" dirty="0"/>
          </a:p>
        </p:txBody>
      </p:sp>
      <p:sp>
        <p:nvSpPr>
          <p:cNvPr id="16" name="Text 14"/>
          <p:cNvSpPr/>
          <p:nvPr/>
        </p:nvSpPr>
        <p:spPr>
          <a:xfrm>
            <a:off x="640080" y="3429000"/>
            <a:ext cx="1463040" cy="32004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Sold For</a:t>
            </a:r>
            <a:endParaRPr lang="en-US" sz="900" dirty="0"/>
          </a:p>
        </p:txBody>
      </p:sp>
      <p:sp>
        <p:nvSpPr>
          <p:cNvPr id="17" name="Text 15"/>
          <p:cNvSpPr/>
          <p:nvPr/>
        </p:nvSpPr>
        <p:spPr>
          <a:xfrm>
            <a:off x="2148840" y="3429000"/>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$320M to Dish (2011)</a:t>
            </a:r>
            <a:endParaRPr lang="en-US" sz="900" dirty="0"/>
          </a:p>
        </p:txBody>
      </p:sp>
      <p:sp>
        <p:nvSpPr>
          <p:cNvPr id="18" name="Text 16"/>
          <p:cNvSpPr/>
          <p:nvPr/>
        </p:nvSpPr>
        <p:spPr>
          <a:xfrm>
            <a:off x="640080" y="3822192"/>
            <a:ext cx="1463040" cy="320040"/>
          </a:xfrm>
          <a:prstGeom prst="rect">
            <a:avLst/>
          </a:prstGeom>
          <a:noFill/>
          <a:ln/>
        </p:spPr>
        <p:txBody>
          <a:bodyPr wrap="square" lIns="0" tIns="0" rIns="0" bIns="0" rtlCol="0" anchor="ctr"/>
          <a:lstStyle/>
          <a:p>
            <a:pPr indent="0" marL="0">
              <a:buNone/>
            </a:pPr>
            <a:r>
              <a:rPr lang="en-US" sz="900" b="1" dirty="0">
                <a:solidFill>
                  <a:srgbClr val="F5A623"/>
                </a:solidFill>
                <a:latin typeface="Calibri" pitchFamily="34" charset="0"/>
                <a:ea typeface="Calibri" pitchFamily="34" charset="-122"/>
                <a:cs typeface="Calibri" pitchFamily="34" charset="-120"/>
              </a:rPr>
              <a:t>Today</a:t>
            </a:r>
            <a:endParaRPr lang="en-US" sz="900" dirty="0"/>
          </a:p>
        </p:txBody>
      </p:sp>
      <p:sp>
        <p:nvSpPr>
          <p:cNvPr id="19" name="Text 17"/>
          <p:cNvSpPr/>
          <p:nvPr/>
        </p:nvSpPr>
        <p:spPr>
          <a:xfrm>
            <a:off x="2148840" y="3822192"/>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1 store remains (Bend, OR)</a:t>
            </a:r>
            <a:endParaRPr lang="en-US" sz="900" dirty="0"/>
          </a:p>
        </p:txBody>
      </p:sp>
      <p:sp>
        <p:nvSpPr>
          <p:cNvPr id="20" name="Shape 18"/>
          <p:cNvSpPr/>
          <p:nvPr/>
        </p:nvSpPr>
        <p:spPr>
          <a:xfrm>
            <a:off x="4754880" y="914400"/>
            <a:ext cx="3931920" cy="3474720"/>
          </a:xfrm>
          <a:prstGeom prst="rect">
            <a:avLst/>
          </a:prstGeom>
          <a:solidFill>
            <a:srgbClr val="0C1C2C"/>
          </a:solidFill>
          <a:ln/>
        </p:spPr>
      </p:sp>
      <p:sp>
        <p:nvSpPr>
          <p:cNvPr id="21" name="Text 19"/>
          <p:cNvSpPr/>
          <p:nvPr/>
        </p:nvSpPr>
        <p:spPr>
          <a:xfrm>
            <a:off x="4937760" y="1024128"/>
            <a:ext cx="3657600" cy="320040"/>
          </a:xfrm>
          <a:prstGeom prst="rect">
            <a:avLst/>
          </a:prstGeom>
          <a:noFill/>
          <a:ln/>
        </p:spPr>
        <p:txBody>
          <a:bodyPr wrap="square" lIns="0" tIns="0" rIns="0" bIns="0" rtlCol="0" anchor="ctr"/>
          <a:lstStyle/>
          <a:p>
            <a:pPr indent="0" marL="0">
              <a:buNone/>
            </a:pPr>
            <a:r>
              <a:rPr lang="en-US" sz="1400" b="1" dirty="0">
                <a:solidFill>
                  <a:srgbClr val="0EA5A5"/>
                </a:solidFill>
                <a:latin typeface="Trebuchet MS" pitchFamily="34" charset="0"/>
                <a:ea typeface="Trebuchet MS" pitchFamily="34" charset="-122"/>
                <a:cs typeface="Trebuchet MS" pitchFamily="34" charset="-120"/>
              </a:rPr>
              <a:t>NETFLIX</a:t>
            </a:r>
            <a:endParaRPr lang="en-US" sz="1400" dirty="0"/>
          </a:p>
        </p:txBody>
      </p:sp>
      <p:sp>
        <p:nvSpPr>
          <p:cNvPr id="22" name="Text 20"/>
          <p:cNvSpPr/>
          <p:nvPr/>
        </p:nvSpPr>
        <p:spPr>
          <a:xfrm>
            <a:off x="4937760" y="1463040"/>
            <a:ext cx="1463040" cy="32004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Founded</a:t>
            </a:r>
            <a:endParaRPr lang="en-US" sz="900" dirty="0"/>
          </a:p>
        </p:txBody>
      </p:sp>
      <p:sp>
        <p:nvSpPr>
          <p:cNvPr id="23" name="Text 21"/>
          <p:cNvSpPr/>
          <p:nvPr/>
        </p:nvSpPr>
        <p:spPr>
          <a:xfrm>
            <a:off x="6400800" y="1463040"/>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1997 (DVD-by-mail)</a:t>
            </a:r>
            <a:endParaRPr lang="en-US" sz="900" dirty="0"/>
          </a:p>
        </p:txBody>
      </p:sp>
      <p:sp>
        <p:nvSpPr>
          <p:cNvPr id="24" name="Text 22"/>
          <p:cNvSpPr/>
          <p:nvPr/>
        </p:nvSpPr>
        <p:spPr>
          <a:xfrm>
            <a:off x="4937760" y="1856232"/>
            <a:ext cx="1463040" cy="32004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IPO (2002)</a:t>
            </a:r>
            <a:endParaRPr lang="en-US" sz="900" dirty="0"/>
          </a:p>
        </p:txBody>
      </p:sp>
      <p:sp>
        <p:nvSpPr>
          <p:cNvPr id="25" name="Text 23"/>
          <p:cNvSpPr/>
          <p:nvPr/>
        </p:nvSpPr>
        <p:spPr>
          <a:xfrm>
            <a:off x="6400800" y="1856232"/>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$15/share, 800K subscribers</a:t>
            </a:r>
            <a:endParaRPr lang="en-US" sz="900" dirty="0"/>
          </a:p>
        </p:txBody>
      </p:sp>
      <p:sp>
        <p:nvSpPr>
          <p:cNvPr id="26" name="Text 24"/>
          <p:cNvSpPr/>
          <p:nvPr/>
        </p:nvSpPr>
        <p:spPr>
          <a:xfrm>
            <a:off x="4937760" y="2249424"/>
            <a:ext cx="1463040" cy="32004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Streaming</a:t>
            </a:r>
            <a:endParaRPr lang="en-US" sz="900" dirty="0"/>
          </a:p>
        </p:txBody>
      </p:sp>
      <p:sp>
        <p:nvSpPr>
          <p:cNvPr id="27" name="Text 25"/>
          <p:cNvSpPr/>
          <p:nvPr/>
        </p:nvSpPr>
        <p:spPr>
          <a:xfrm>
            <a:off x="6400800" y="2249424"/>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2007 launch ("Watch Now")</a:t>
            </a:r>
            <a:endParaRPr lang="en-US" sz="900" dirty="0"/>
          </a:p>
        </p:txBody>
      </p:sp>
      <p:sp>
        <p:nvSpPr>
          <p:cNvPr id="28" name="Text 26"/>
          <p:cNvSpPr/>
          <p:nvPr/>
        </p:nvSpPr>
        <p:spPr>
          <a:xfrm>
            <a:off x="4937760" y="2642616"/>
            <a:ext cx="1463040" cy="32004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Content Spend</a:t>
            </a:r>
            <a:endParaRPr lang="en-US" sz="900" dirty="0"/>
          </a:p>
        </p:txBody>
      </p:sp>
      <p:sp>
        <p:nvSpPr>
          <p:cNvPr id="29" name="Text 27"/>
          <p:cNvSpPr/>
          <p:nvPr/>
        </p:nvSpPr>
        <p:spPr>
          <a:xfrm>
            <a:off x="6400800" y="2642616"/>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$2.4B (2013) → $18B (2025)</a:t>
            </a:r>
            <a:endParaRPr lang="en-US" sz="900" dirty="0"/>
          </a:p>
        </p:txBody>
      </p:sp>
      <p:sp>
        <p:nvSpPr>
          <p:cNvPr id="30" name="Text 28"/>
          <p:cNvSpPr/>
          <p:nvPr/>
        </p:nvSpPr>
        <p:spPr>
          <a:xfrm>
            <a:off x="4937760" y="3035808"/>
            <a:ext cx="1463040" cy="32004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Subscribers</a:t>
            </a:r>
            <a:endParaRPr lang="en-US" sz="900" dirty="0"/>
          </a:p>
        </p:txBody>
      </p:sp>
      <p:sp>
        <p:nvSpPr>
          <p:cNvPr id="31" name="Text 29"/>
          <p:cNvSpPr/>
          <p:nvPr/>
        </p:nvSpPr>
        <p:spPr>
          <a:xfrm>
            <a:off x="6400800" y="3035808"/>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325M globally (2025)</a:t>
            </a:r>
            <a:endParaRPr lang="en-US" sz="900" dirty="0"/>
          </a:p>
        </p:txBody>
      </p:sp>
      <p:sp>
        <p:nvSpPr>
          <p:cNvPr id="32" name="Text 30"/>
          <p:cNvSpPr/>
          <p:nvPr/>
        </p:nvSpPr>
        <p:spPr>
          <a:xfrm>
            <a:off x="4937760" y="3429000"/>
            <a:ext cx="1463040" cy="32004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Revenue</a:t>
            </a:r>
            <a:endParaRPr lang="en-US" sz="900" dirty="0"/>
          </a:p>
        </p:txBody>
      </p:sp>
      <p:sp>
        <p:nvSpPr>
          <p:cNvPr id="33" name="Text 31"/>
          <p:cNvSpPr/>
          <p:nvPr/>
        </p:nvSpPr>
        <p:spPr>
          <a:xfrm>
            <a:off x="6400800" y="3429000"/>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$45.2B (2025)</a:t>
            </a:r>
            <a:endParaRPr lang="en-US" sz="900" dirty="0"/>
          </a:p>
        </p:txBody>
      </p:sp>
      <p:sp>
        <p:nvSpPr>
          <p:cNvPr id="34" name="Text 32"/>
          <p:cNvSpPr/>
          <p:nvPr/>
        </p:nvSpPr>
        <p:spPr>
          <a:xfrm>
            <a:off x="4937760" y="3822192"/>
            <a:ext cx="1463040" cy="320040"/>
          </a:xfrm>
          <a:prstGeom prst="rect">
            <a:avLst/>
          </a:prstGeom>
          <a:noFill/>
          <a:ln/>
        </p:spPr>
        <p:txBody>
          <a:bodyPr wrap="square" lIns="0" tIns="0" rIns="0" bIns="0" rtlCol="0" anchor="ctr"/>
          <a:lstStyle/>
          <a:p>
            <a:pPr indent="0" marL="0">
              <a:buNone/>
            </a:pPr>
            <a:r>
              <a:rPr lang="en-US" sz="900" b="1" dirty="0">
                <a:solidFill>
                  <a:srgbClr val="0EA5A5"/>
                </a:solidFill>
                <a:latin typeface="Calibri" pitchFamily="34" charset="0"/>
                <a:ea typeface="Calibri" pitchFamily="34" charset="-122"/>
                <a:cs typeface="Calibri" pitchFamily="34" charset="-120"/>
              </a:rPr>
              <a:t>Market Value</a:t>
            </a:r>
            <a:endParaRPr lang="en-US" sz="900" dirty="0"/>
          </a:p>
        </p:txBody>
      </p:sp>
      <p:sp>
        <p:nvSpPr>
          <p:cNvPr id="35" name="Text 33"/>
          <p:cNvSpPr/>
          <p:nvPr/>
        </p:nvSpPr>
        <p:spPr>
          <a:xfrm>
            <a:off x="6400800" y="3822192"/>
            <a:ext cx="2103120" cy="320040"/>
          </a:xfrm>
          <a:prstGeom prst="rect">
            <a:avLst/>
          </a:prstGeom>
          <a:noFill/>
          <a:ln/>
        </p:spPr>
        <p:txBody>
          <a:bodyPr wrap="square" lIns="0" tIns="0" rIns="0" bIns="0" rtlCol="0" anchor="ctr"/>
          <a:lstStyle/>
          <a:p>
            <a:pPr indent="0" marL="0">
              <a:buNone/>
            </a:pPr>
            <a:r>
              <a:rPr lang="en-US" sz="900" dirty="0">
                <a:solidFill>
                  <a:srgbClr val="E8EAF6"/>
                </a:solidFill>
                <a:latin typeface="Calibri" pitchFamily="34" charset="0"/>
                <a:ea typeface="Calibri" pitchFamily="34" charset="-122"/>
                <a:cs typeface="Calibri" pitchFamily="34" charset="-120"/>
              </a:rPr>
              <a:t>Exceeds 2005 home video peak</a:t>
            </a:r>
            <a:endParaRPr lang="en-US" sz="900" dirty="0"/>
          </a:p>
        </p:txBody>
      </p:sp>
      <p:sp>
        <p:nvSpPr>
          <p:cNvPr id="36" name="Text 34"/>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1" invalidUrl="" action="" tgtFrame="" tooltip="" history="1" highlightClick="0" endSnd="0">
                  <a:extLst>
                    <a:ext uri="{A12FA001-AC4F-418D-AE19-62706E023703}">
                      <ahyp:hlinkClr xmlns:ahyp="http://schemas.microsoft.com/office/drawing/2018/hyperlinkcolor" val="tx"/>
                    </a:ext>
                  </a:extLst>
                </a:hlinkClick>
              </a:rPr>
              <a:t>Netflix SEC Filings</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Blockbuster 10-K</a:t>
            </a:r>
            <a:endParaRPr lang="en-US" sz="800" dirty="0"/>
          </a:p>
        </p:txBody>
      </p:sp>
      <p:sp>
        <p:nvSpPr>
          <p:cNvPr id="37" name="Text 35"/>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38" name="Text 36"/>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6 / 26</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200" b="1" dirty="0">
                <a:solidFill>
                  <a:srgbClr val="FFFFFF"/>
                </a:solidFill>
                <a:latin typeface="Trebuchet MS" pitchFamily="34" charset="0"/>
                <a:ea typeface="Trebuchet MS" pitchFamily="34" charset="-122"/>
                <a:cs typeface="Trebuchet MS" pitchFamily="34" charset="-120"/>
              </a:rPr>
              <a:t>Home Entertainment Revenue: Physical to Streaming</a:t>
            </a:r>
            <a:endParaRPr lang="en-US" sz="2200" dirty="0"/>
          </a:p>
        </p:txBody>
      </p:sp>
      <p:graphicFrame>
        <p:nvGraphicFramePr>
          <p:cNvPr id="4" name="Chart 0" descr=""/>
          <p:cNvGraphicFramePr/>
          <p:nvPr/>
        </p:nvGraphicFramePr>
        <p:xfrm>
          <a:off x="640080" y="868680"/>
          <a:ext cx="7863840" cy="3383280"/>
        </p:xfrm>
        <a:graphic xmlns:a="http://schemas.openxmlformats.org/drawingml/2006/main">
          <a:graphicData uri="http://schemas.openxmlformats.org/drawingml/2006/chart">
            <c:chart xmlns:c="http://schemas.openxmlformats.org/drawingml/2006/chart" r:id="rId1"/>
          </a:graphicData>
        </a:graphic>
      </p:graphicFrame>
      <p:sp>
        <p:nvSpPr>
          <p:cNvPr id="5" name="Text 2"/>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DEG Year-End Reports</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3" invalidUrl="" action="" tgtFrame="" tooltip="" history="1" highlightClick="0" endSnd="0">
                  <a:extLst>
                    <a:ext uri="{A12FA001-AC4F-418D-AE19-62706E023703}">
                      <ahyp:hlinkClr xmlns:ahyp="http://schemas.microsoft.com/office/drawing/2018/hyperlinkcolor" val="tx"/>
                    </a:ext>
                  </a:extLst>
                </a:hlinkClick>
              </a:rPr>
              <a:t>Statista</a:t>
            </a:r>
            <a:endParaRPr lang="en-US" sz="800" dirty="0"/>
          </a:p>
        </p:txBody>
      </p:sp>
      <p:sp>
        <p:nvSpPr>
          <p:cNvPr id="6" name="Text 3"/>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7" name="Text 4"/>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7 / 26</a:t>
            </a:r>
            <a:endParaRPr lang="en-US" sz="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Books: Borders → Amazon Kindle</a:t>
            </a:r>
            <a:endParaRPr lang="en-US" sz="2400" dirty="0"/>
          </a:p>
        </p:txBody>
      </p:sp>
      <p:sp>
        <p:nvSpPr>
          <p:cNvPr id="4" name="Shape 2"/>
          <p:cNvSpPr/>
          <p:nvPr/>
        </p:nvSpPr>
        <p:spPr>
          <a:xfrm>
            <a:off x="457200" y="914400"/>
            <a:ext cx="2560320" cy="1463040"/>
          </a:xfrm>
          <a:prstGeom prst="rect">
            <a:avLst/>
          </a:prstGeom>
          <a:solidFill>
            <a:srgbClr val="0C1C2C"/>
          </a:solidFill>
          <a:ln/>
        </p:spPr>
      </p:sp>
      <p:sp>
        <p:nvSpPr>
          <p:cNvPr id="5" name="Text 3"/>
          <p:cNvSpPr/>
          <p:nvPr/>
        </p:nvSpPr>
        <p:spPr>
          <a:xfrm>
            <a:off x="457200" y="1051560"/>
            <a:ext cx="2560320" cy="640080"/>
          </a:xfrm>
          <a:prstGeom prst="rect">
            <a:avLst/>
          </a:prstGeom>
          <a:noFill/>
          <a:ln/>
        </p:spPr>
        <p:txBody>
          <a:bodyPr wrap="square" lIns="0" tIns="0" rIns="0" bIns="0" rtlCol="0" anchor="ctr"/>
          <a:lstStyle/>
          <a:p>
            <a:pPr algn="ctr" indent="0" marL="0">
              <a:buNone/>
            </a:pPr>
            <a:r>
              <a:rPr lang="en-US" sz="3000" b="1" dirty="0">
                <a:solidFill>
                  <a:srgbClr val="F5A623"/>
                </a:solidFill>
                <a:latin typeface="Trebuchet MS" pitchFamily="34" charset="0"/>
                <a:ea typeface="Trebuchet MS" pitchFamily="34" charset="-122"/>
                <a:cs typeface="Trebuchet MS" pitchFamily="34" charset="-120"/>
              </a:rPr>
              <a:t>$3.88B</a:t>
            </a:r>
            <a:endParaRPr lang="en-US" sz="3000" dirty="0"/>
          </a:p>
        </p:txBody>
      </p:sp>
      <p:sp>
        <p:nvSpPr>
          <p:cNvPr id="6" name="Text 4"/>
          <p:cNvSpPr/>
          <p:nvPr/>
        </p:nvSpPr>
        <p:spPr>
          <a:xfrm>
            <a:off x="457200" y="1691640"/>
            <a:ext cx="2560320" cy="502920"/>
          </a:xfrm>
          <a:prstGeom prst="rect">
            <a:avLst/>
          </a:prstGeom>
          <a:noFill/>
          <a:ln/>
        </p:spPr>
        <p:txBody>
          <a:bodyPr wrap="square" lIns="0" tIns="0" rIns="0" bIns="0" rtlCol="0" anchor="ctr"/>
          <a:lstStyle/>
          <a:p>
            <a:pPr algn="ctr" indent="0" marL="0">
              <a:lnSpc>
                <a:spcPts val="1500"/>
              </a:lnSpc>
              <a:buNone/>
            </a:pPr>
            <a:r>
              <a:rPr lang="en-US" sz="1100" dirty="0">
                <a:solidFill>
                  <a:srgbClr val="6B8FA8"/>
                </a:solidFill>
                <a:latin typeface="Calibri" pitchFamily="34" charset="0"/>
                <a:ea typeface="Calibri" pitchFamily="34" charset="-122"/>
                <a:cs typeface="Calibri" pitchFamily="34" charset="-120"/>
              </a:rPr>
              <a:t>Borders Peak Revenue (2004)</a:t>
            </a:r>
            <a:endParaRPr lang="en-US" sz="1100" dirty="0"/>
          </a:p>
        </p:txBody>
      </p:sp>
      <p:sp>
        <p:nvSpPr>
          <p:cNvPr id="7" name="Shape 5"/>
          <p:cNvSpPr/>
          <p:nvPr/>
        </p:nvSpPr>
        <p:spPr>
          <a:xfrm>
            <a:off x="3291840" y="914400"/>
            <a:ext cx="2560320" cy="1463040"/>
          </a:xfrm>
          <a:prstGeom prst="rect">
            <a:avLst/>
          </a:prstGeom>
          <a:solidFill>
            <a:srgbClr val="0C1C2C"/>
          </a:solidFill>
          <a:ln/>
        </p:spPr>
      </p:sp>
      <p:sp>
        <p:nvSpPr>
          <p:cNvPr id="8" name="Text 6"/>
          <p:cNvSpPr/>
          <p:nvPr/>
        </p:nvSpPr>
        <p:spPr>
          <a:xfrm>
            <a:off x="3291840" y="1051560"/>
            <a:ext cx="2560320" cy="640080"/>
          </a:xfrm>
          <a:prstGeom prst="rect">
            <a:avLst/>
          </a:prstGeom>
          <a:noFill/>
          <a:ln/>
        </p:spPr>
        <p:txBody>
          <a:bodyPr wrap="square" lIns="0" tIns="0" rIns="0" bIns="0" rtlCol="0" anchor="ctr"/>
          <a:lstStyle/>
          <a:p>
            <a:pPr algn="ctr" indent="0" marL="0">
              <a:buNone/>
            </a:pPr>
            <a:r>
              <a:rPr lang="en-US" sz="3000" b="1" dirty="0">
                <a:solidFill>
                  <a:srgbClr val="F5A623"/>
                </a:solidFill>
                <a:latin typeface="Trebuchet MS" pitchFamily="34" charset="0"/>
                <a:ea typeface="Trebuchet MS" pitchFamily="34" charset="-122"/>
                <a:cs typeface="Trebuchet MS" pitchFamily="34" charset="-120"/>
              </a:rPr>
              <a:t>1,329</a:t>
            </a:r>
            <a:endParaRPr lang="en-US" sz="3000" dirty="0"/>
          </a:p>
        </p:txBody>
      </p:sp>
      <p:sp>
        <p:nvSpPr>
          <p:cNvPr id="9" name="Text 7"/>
          <p:cNvSpPr/>
          <p:nvPr/>
        </p:nvSpPr>
        <p:spPr>
          <a:xfrm>
            <a:off x="3291840" y="1691640"/>
            <a:ext cx="2560320" cy="502920"/>
          </a:xfrm>
          <a:prstGeom prst="rect">
            <a:avLst/>
          </a:prstGeom>
          <a:noFill/>
          <a:ln/>
        </p:spPr>
        <p:txBody>
          <a:bodyPr wrap="square" lIns="0" tIns="0" rIns="0" bIns="0" rtlCol="0" anchor="ctr"/>
          <a:lstStyle/>
          <a:p>
            <a:pPr algn="ctr" indent="0" marL="0">
              <a:lnSpc>
                <a:spcPts val="1500"/>
              </a:lnSpc>
              <a:buNone/>
            </a:pPr>
            <a:r>
              <a:rPr lang="en-US" sz="1100" dirty="0">
                <a:solidFill>
                  <a:srgbClr val="6B8FA8"/>
                </a:solidFill>
                <a:latin typeface="Calibri" pitchFamily="34" charset="0"/>
                <a:ea typeface="Calibri" pitchFamily="34" charset="-122"/>
                <a:cs typeface="Calibri" pitchFamily="34" charset="-120"/>
              </a:rPr>
              <a:t>Borders Peak Stores (2005)</a:t>
            </a:r>
            <a:endParaRPr lang="en-US" sz="1100" dirty="0"/>
          </a:p>
        </p:txBody>
      </p:sp>
      <p:sp>
        <p:nvSpPr>
          <p:cNvPr id="10" name="Shape 8"/>
          <p:cNvSpPr/>
          <p:nvPr/>
        </p:nvSpPr>
        <p:spPr>
          <a:xfrm>
            <a:off x="6126480" y="914400"/>
            <a:ext cx="2560320" cy="1463040"/>
          </a:xfrm>
          <a:prstGeom prst="rect">
            <a:avLst/>
          </a:prstGeom>
          <a:solidFill>
            <a:srgbClr val="0C1C2C"/>
          </a:solidFill>
          <a:ln/>
        </p:spPr>
      </p:sp>
      <p:sp>
        <p:nvSpPr>
          <p:cNvPr id="11" name="Text 9"/>
          <p:cNvSpPr/>
          <p:nvPr/>
        </p:nvSpPr>
        <p:spPr>
          <a:xfrm>
            <a:off x="6126480" y="1051560"/>
            <a:ext cx="2560320" cy="640080"/>
          </a:xfrm>
          <a:prstGeom prst="rect">
            <a:avLst/>
          </a:prstGeom>
          <a:noFill/>
          <a:ln/>
        </p:spPr>
        <p:txBody>
          <a:bodyPr wrap="square" lIns="0" tIns="0" rIns="0" bIns="0" rtlCol="0" anchor="ctr"/>
          <a:lstStyle/>
          <a:p>
            <a:pPr algn="ctr" indent="0" marL="0">
              <a:buNone/>
            </a:pPr>
            <a:r>
              <a:rPr lang="en-US" sz="3000" b="1" dirty="0">
                <a:solidFill>
                  <a:srgbClr val="0EA5A5"/>
                </a:solidFill>
                <a:latin typeface="Trebuchet MS" pitchFamily="34" charset="0"/>
                <a:ea typeface="Trebuchet MS" pitchFamily="34" charset="-122"/>
                <a:cs typeface="Trebuchet MS" pitchFamily="34" charset="-120"/>
              </a:rPr>
              <a:t>67%</a:t>
            </a:r>
            <a:endParaRPr lang="en-US" sz="3000" dirty="0"/>
          </a:p>
        </p:txBody>
      </p:sp>
      <p:sp>
        <p:nvSpPr>
          <p:cNvPr id="12" name="Text 10"/>
          <p:cNvSpPr/>
          <p:nvPr/>
        </p:nvSpPr>
        <p:spPr>
          <a:xfrm>
            <a:off x="6126480" y="1691640"/>
            <a:ext cx="2560320" cy="502920"/>
          </a:xfrm>
          <a:prstGeom prst="rect">
            <a:avLst/>
          </a:prstGeom>
          <a:noFill/>
          <a:ln/>
        </p:spPr>
        <p:txBody>
          <a:bodyPr wrap="square" lIns="0" tIns="0" rIns="0" bIns="0" rtlCol="0" anchor="ctr"/>
          <a:lstStyle/>
          <a:p>
            <a:pPr algn="ctr" indent="0" marL="0">
              <a:lnSpc>
                <a:spcPts val="1500"/>
              </a:lnSpc>
              <a:buNone/>
            </a:pPr>
            <a:r>
              <a:rPr lang="en-US" sz="1100" dirty="0">
                <a:solidFill>
                  <a:srgbClr val="6B8FA8"/>
                </a:solidFill>
                <a:latin typeface="Calibri" pitchFamily="34" charset="0"/>
                <a:ea typeface="Calibri" pitchFamily="34" charset="-122"/>
                <a:cs typeface="Calibri" pitchFamily="34" charset="-120"/>
              </a:rPr>
              <a:t>Amazon E-Book Market Share</a:t>
            </a:r>
            <a:endParaRPr lang="en-US" sz="1100" dirty="0"/>
          </a:p>
        </p:txBody>
      </p:sp>
      <p:sp>
        <p:nvSpPr>
          <p:cNvPr id="13" name="Shape 11"/>
          <p:cNvSpPr/>
          <p:nvPr/>
        </p:nvSpPr>
        <p:spPr>
          <a:xfrm>
            <a:off x="457200" y="2606040"/>
            <a:ext cx="2560320" cy="1463040"/>
          </a:xfrm>
          <a:prstGeom prst="rect">
            <a:avLst/>
          </a:prstGeom>
          <a:solidFill>
            <a:srgbClr val="0C1C2C"/>
          </a:solidFill>
          <a:ln/>
        </p:spPr>
      </p:sp>
      <p:sp>
        <p:nvSpPr>
          <p:cNvPr id="14" name="Text 12"/>
          <p:cNvSpPr/>
          <p:nvPr/>
        </p:nvSpPr>
        <p:spPr>
          <a:xfrm>
            <a:off x="457200" y="2743200"/>
            <a:ext cx="2560320" cy="640080"/>
          </a:xfrm>
          <a:prstGeom prst="rect">
            <a:avLst/>
          </a:prstGeom>
          <a:noFill/>
          <a:ln/>
        </p:spPr>
        <p:txBody>
          <a:bodyPr wrap="square" lIns="0" tIns="0" rIns="0" bIns="0" rtlCol="0" anchor="ctr"/>
          <a:lstStyle/>
          <a:p>
            <a:pPr algn="ctr" indent="0" marL="0">
              <a:buNone/>
            </a:pPr>
            <a:r>
              <a:rPr lang="en-US" sz="3000" b="1" dirty="0">
                <a:solidFill>
                  <a:srgbClr val="0EA5A5"/>
                </a:solidFill>
                <a:latin typeface="Trebuchet MS" pitchFamily="34" charset="0"/>
                <a:ea typeface="Trebuchet MS" pitchFamily="34" charset="-122"/>
                <a:cs typeface="Trebuchet MS" pitchFamily="34" charset="-120"/>
              </a:rPr>
              <a:t>50%+</a:t>
            </a:r>
            <a:endParaRPr lang="en-US" sz="3000" dirty="0"/>
          </a:p>
        </p:txBody>
      </p:sp>
      <p:sp>
        <p:nvSpPr>
          <p:cNvPr id="15" name="Text 13"/>
          <p:cNvSpPr/>
          <p:nvPr/>
        </p:nvSpPr>
        <p:spPr>
          <a:xfrm>
            <a:off x="457200" y="3383280"/>
            <a:ext cx="2560320" cy="502920"/>
          </a:xfrm>
          <a:prstGeom prst="rect">
            <a:avLst/>
          </a:prstGeom>
          <a:noFill/>
          <a:ln/>
        </p:spPr>
        <p:txBody>
          <a:bodyPr wrap="square" lIns="0" tIns="0" rIns="0" bIns="0" rtlCol="0" anchor="ctr"/>
          <a:lstStyle/>
          <a:p>
            <a:pPr algn="ctr" indent="0" marL="0">
              <a:lnSpc>
                <a:spcPts val="1500"/>
              </a:lnSpc>
              <a:buNone/>
            </a:pPr>
            <a:r>
              <a:rPr lang="en-US" sz="1100" dirty="0">
                <a:solidFill>
                  <a:srgbClr val="6B8FA8"/>
                </a:solidFill>
                <a:latin typeface="Calibri" pitchFamily="34" charset="0"/>
                <a:ea typeface="Calibri" pitchFamily="34" charset="-122"/>
                <a:cs typeface="Calibri" pitchFamily="34" charset="-120"/>
              </a:rPr>
              <a:t>Amazon US Print Book Share</a:t>
            </a:r>
            <a:endParaRPr lang="en-US" sz="1100" dirty="0"/>
          </a:p>
        </p:txBody>
      </p:sp>
      <p:sp>
        <p:nvSpPr>
          <p:cNvPr id="16" name="Shape 14"/>
          <p:cNvSpPr/>
          <p:nvPr/>
        </p:nvSpPr>
        <p:spPr>
          <a:xfrm>
            <a:off x="3291840" y="2606040"/>
            <a:ext cx="2560320" cy="1463040"/>
          </a:xfrm>
          <a:prstGeom prst="rect">
            <a:avLst/>
          </a:prstGeom>
          <a:solidFill>
            <a:srgbClr val="0C1C2C"/>
          </a:solidFill>
          <a:ln/>
        </p:spPr>
      </p:sp>
      <p:sp>
        <p:nvSpPr>
          <p:cNvPr id="17" name="Text 15"/>
          <p:cNvSpPr/>
          <p:nvPr/>
        </p:nvSpPr>
        <p:spPr>
          <a:xfrm>
            <a:off x="3291840" y="2743200"/>
            <a:ext cx="2560320" cy="640080"/>
          </a:xfrm>
          <a:prstGeom prst="rect">
            <a:avLst/>
          </a:prstGeom>
          <a:noFill/>
          <a:ln/>
        </p:spPr>
        <p:txBody>
          <a:bodyPr wrap="square" lIns="0" tIns="0" rIns="0" bIns="0" rtlCol="0" anchor="ctr"/>
          <a:lstStyle/>
          <a:p>
            <a:pPr algn="ctr" indent="0" marL="0">
              <a:buNone/>
            </a:pPr>
            <a:r>
              <a:rPr lang="en-US" sz="3000" b="1" dirty="0">
                <a:solidFill>
                  <a:srgbClr val="0EA5A5"/>
                </a:solidFill>
                <a:latin typeface="Trebuchet MS" pitchFamily="34" charset="0"/>
                <a:ea typeface="Trebuchet MS" pitchFamily="34" charset="-122"/>
                <a:cs typeface="Trebuchet MS" pitchFamily="34" charset="-120"/>
              </a:rPr>
              <a:t>1.4M</a:t>
            </a:r>
            <a:endParaRPr lang="en-US" sz="3000" dirty="0"/>
          </a:p>
        </p:txBody>
      </p:sp>
      <p:sp>
        <p:nvSpPr>
          <p:cNvPr id="18" name="Text 16"/>
          <p:cNvSpPr/>
          <p:nvPr/>
        </p:nvSpPr>
        <p:spPr>
          <a:xfrm>
            <a:off x="3291840" y="3383280"/>
            <a:ext cx="2560320" cy="502920"/>
          </a:xfrm>
          <a:prstGeom prst="rect">
            <a:avLst/>
          </a:prstGeom>
          <a:noFill/>
          <a:ln/>
        </p:spPr>
        <p:txBody>
          <a:bodyPr wrap="square" lIns="0" tIns="0" rIns="0" bIns="0" rtlCol="0" anchor="ctr"/>
          <a:lstStyle/>
          <a:p>
            <a:pPr algn="ctr" indent="0" marL="0">
              <a:lnSpc>
                <a:spcPts val="1500"/>
              </a:lnSpc>
              <a:buNone/>
            </a:pPr>
            <a:r>
              <a:rPr lang="en-US" sz="1100" dirty="0">
                <a:solidFill>
                  <a:srgbClr val="6B8FA8"/>
                </a:solidFill>
                <a:latin typeface="Calibri" pitchFamily="34" charset="0"/>
                <a:ea typeface="Calibri" pitchFamily="34" charset="-122"/>
                <a:cs typeface="Calibri" pitchFamily="34" charset="-120"/>
              </a:rPr>
              <a:t>KDP Self-Published Titles/Yr</a:t>
            </a:r>
            <a:endParaRPr lang="en-US" sz="1100" dirty="0"/>
          </a:p>
        </p:txBody>
      </p:sp>
      <p:sp>
        <p:nvSpPr>
          <p:cNvPr id="19" name="Shape 17"/>
          <p:cNvSpPr/>
          <p:nvPr/>
        </p:nvSpPr>
        <p:spPr>
          <a:xfrm>
            <a:off x="6126480" y="2606040"/>
            <a:ext cx="2560320" cy="1463040"/>
          </a:xfrm>
          <a:prstGeom prst="rect">
            <a:avLst/>
          </a:prstGeom>
          <a:solidFill>
            <a:srgbClr val="0C1C2C"/>
          </a:solidFill>
          <a:ln/>
        </p:spPr>
      </p:sp>
      <p:sp>
        <p:nvSpPr>
          <p:cNvPr id="20" name="Text 18"/>
          <p:cNvSpPr/>
          <p:nvPr/>
        </p:nvSpPr>
        <p:spPr>
          <a:xfrm>
            <a:off x="6126480" y="2743200"/>
            <a:ext cx="2560320" cy="640080"/>
          </a:xfrm>
          <a:prstGeom prst="rect">
            <a:avLst/>
          </a:prstGeom>
          <a:noFill/>
          <a:ln/>
        </p:spPr>
        <p:txBody>
          <a:bodyPr wrap="square" lIns="0" tIns="0" rIns="0" bIns="0" rtlCol="0" anchor="ctr"/>
          <a:lstStyle/>
          <a:p>
            <a:pPr algn="ctr" indent="0" marL="0">
              <a:buNone/>
            </a:pPr>
            <a:r>
              <a:rPr lang="en-US" sz="3000" b="1" dirty="0">
                <a:solidFill>
                  <a:srgbClr val="0EA5A5"/>
                </a:solidFill>
                <a:latin typeface="Trebuchet MS" pitchFamily="34" charset="0"/>
                <a:ea typeface="Trebuchet MS" pitchFamily="34" charset="-122"/>
                <a:cs typeface="Trebuchet MS" pitchFamily="34" charset="-120"/>
              </a:rPr>
              <a:t>70%</a:t>
            </a:r>
            <a:endParaRPr lang="en-US" sz="3000" dirty="0"/>
          </a:p>
        </p:txBody>
      </p:sp>
      <p:sp>
        <p:nvSpPr>
          <p:cNvPr id="21" name="Text 19"/>
          <p:cNvSpPr/>
          <p:nvPr/>
        </p:nvSpPr>
        <p:spPr>
          <a:xfrm>
            <a:off x="6126480" y="3383280"/>
            <a:ext cx="2560320" cy="502920"/>
          </a:xfrm>
          <a:prstGeom prst="rect">
            <a:avLst/>
          </a:prstGeom>
          <a:noFill/>
          <a:ln/>
        </p:spPr>
        <p:txBody>
          <a:bodyPr wrap="square" lIns="0" tIns="0" rIns="0" bIns="0" rtlCol="0" anchor="ctr"/>
          <a:lstStyle/>
          <a:p>
            <a:pPr algn="ctr" indent="0" marL="0">
              <a:lnSpc>
                <a:spcPts val="1500"/>
              </a:lnSpc>
              <a:buNone/>
            </a:pPr>
            <a:r>
              <a:rPr lang="en-US" sz="1100" dirty="0">
                <a:solidFill>
                  <a:srgbClr val="6B8FA8"/>
                </a:solidFill>
                <a:latin typeface="Calibri" pitchFamily="34" charset="0"/>
                <a:ea typeface="Calibri" pitchFamily="34" charset="-122"/>
                <a:cs typeface="Calibri" pitchFamily="34" charset="-120"/>
              </a:rPr>
              <a:t>KDP Author Royalty Rate</a:t>
            </a:r>
            <a:endParaRPr lang="en-US" sz="1100" dirty="0"/>
          </a:p>
        </p:txBody>
      </p:sp>
      <p:sp>
        <p:nvSpPr>
          <p:cNvPr id="22" name="Text 20"/>
          <p:cNvSpPr/>
          <p:nvPr/>
        </p:nvSpPr>
        <p:spPr>
          <a:xfrm>
            <a:off x="457200" y="4160520"/>
            <a:ext cx="6858000" cy="274320"/>
          </a:xfrm>
          <a:prstGeom prst="rect">
            <a:avLst/>
          </a:prstGeom>
          <a:noFill/>
          <a:ln/>
        </p:spPr>
        <p:txBody>
          <a:bodyPr wrap="square" lIns="0" tIns="0" rIns="0" bIns="0" rtlCol="0" anchor="ctr"/>
          <a:lstStyle/>
          <a:p>
            <a:pPr indent="0" marL="0">
              <a:buNone/>
            </a:pPr>
            <a:r>
              <a:rPr lang="en-US" sz="1000" i="1" dirty="0">
                <a:solidFill>
                  <a:srgbClr val="4A6E85"/>
                </a:solidFill>
                <a:latin typeface="Calibri" pitchFamily="34" charset="0"/>
                <a:ea typeface="Calibri" pitchFamily="34" charset="-122"/>
                <a:cs typeface="Calibri" pitchFamily="34" charset="-120"/>
              </a:rPr>
              <a:t>Borders outsourced online sales to Amazon (2001-2008), fatally enabling its own competitor. Filed bankruptcy Feb 2011.</a:t>
            </a:r>
            <a:endParaRPr lang="en-US" sz="1000" dirty="0"/>
          </a:p>
        </p:txBody>
      </p:sp>
      <p:sp>
        <p:nvSpPr>
          <p:cNvPr id="23" name="Text 21"/>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1" invalidUrl="" action="" tgtFrame="" tooltip="" history="1" highlightClick="0" endSnd="0">
                  <a:extLst>
                    <a:ext uri="{A12FA001-AC4F-418D-AE19-62706E023703}">
                      <ahyp:hlinkClr xmlns:ahyp="http://schemas.microsoft.com/office/drawing/2018/hyperlinkcolor" val="tx"/>
                    </a:ext>
                  </a:extLst>
                </a:hlinkClick>
              </a:rPr>
              <a:t>Publishers Weekly</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AAP StatShot</a:t>
            </a:r>
            <a:endParaRPr lang="en-US" sz="800" dirty="0"/>
          </a:p>
        </p:txBody>
      </p:sp>
      <p:sp>
        <p:nvSpPr>
          <p:cNvPr id="24" name="Text 22"/>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25" name="Text 23"/>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8 / 26</a:t>
            </a:r>
            <a:endParaRPr lang="en-US" sz="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080F1A"/>
        </a:solidFill>
      </p:bgPr>
    </p:bg>
    <p:spTree>
      <p:nvGrpSpPr>
        <p:cNvPr id="1" name=""/>
        <p:cNvGrpSpPr/>
        <p:nvPr/>
      </p:nvGrpSpPr>
      <p:grpSpPr>
        <a:xfrm>
          <a:off x="0" y="0"/>
          <a:ext cx="0" cy="0"/>
          <a:chOff x="0" y="0"/>
          <a:chExt cx="0" cy="0"/>
        </a:xfrm>
      </p:grpSpPr>
      <p:sp>
        <p:nvSpPr>
          <p:cNvPr id="2" name="Shape 0"/>
          <p:cNvSpPr/>
          <p:nvPr/>
        </p:nvSpPr>
        <p:spPr>
          <a:xfrm>
            <a:off x="0" y="0"/>
            <a:ext cx="9144000" cy="36576"/>
          </a:xfrm>
          <a:prstGeom prst="rect">
            <a:avLst/>
          </a:prstGeom>
          <a:solidFill>
            <a:srgbClr val="0EA5A5"/>
          </a:solidFill>
          <a:ln/>
        </p:spPr>
      </p:sp>
      <p:sp>
        <p:nvSpPr>
          <p:cNvPr id="3" name="Text 1"/>
          <p:cNvSpPr/>
          <p:nvPr/>
        </p:nvSpPr>
        <p:spPr>
          <a:xfrm>
            <a:off x="640080" y="274320"/>
            <a:ext cx="7863840" cy="457200"/>
          </a:xfrm>
          <a:prstGeom prst="rect">
            <a:avLst/>
          </a:prstGeom>
          <a:noFill/>
          <a:ln/>
        </p:spPr>
        <p:txBody>
          <a:bodyPr wrap="square" lIns="0" tIns="0" rIns="0" bIns="0" rtlCol="0" anchor="ctr"/>
          <a:lstStyle/>
          <a:p>
            <a:pPr indent="0" marL="0">
              <a:buNone/>
            </a:pPr>
            <a:r>
              <a:rPr lang="en-US" sz="2400" b="1" dirty="0">
                <a:solidFill>
                  <a:srgbClr val="FFFFFF"/>
                </a:solidFill>
                <a:latin typeface="Trebuchet MS" pitchFamily="34" charset="0"/>
                <a:ea typeface="Trebuchet MS" pitchFamily="34" charset="-122"/>
                <a:cs typeface="Trebuchet MS" pitchFamily="34" charset="-120"/>
              </a:rPr>
              <a:t>News: Print Advertising Collapse</a:t>
            </a:r>
            <a:endParaRPr lang="en-US" sz="2400" dirty="0"/>
          </a:p>
        </p:txBody>
      </p:sp>
      <p:graphicFrame>
        <p:nvGraphicFramePr>
          <p:cNvPr id="4" name="Chart 0" descr=""/>
          <p:cNvGraphicFramePr/>
          <p:nvPr/>
        </p:nvGraphicFramePr>
        <p:xfrm>
          <a:off x="457200" y="914400"/>
          <a:ext cx="4846320" cy="2926080"/>
        </p:xfrm>
        <a:graphic xmlns:a="http://schemas.openxmlformats.org/drawingml/2006/main">
          <a:graphicData uri="http://schemas.openxmlformats.org/drawingml/2006/chart">
            <c:chart xmlns:c="http://schemas.openxmlformats.org/drawingml/2006/chart" r:id="rId1"/>
          </a:graphicData>
        </a:graphic>
      </p:graphicFrame>
      <p:sp>
        <p:nvSpPr>
          <p:cNvPr id="5" name="Shape 2"/>
          <p:cNvSpPr/>
          <p:nvPr/>
        </p:nvSpPr>
        <p:spPr>
          <a:xfrm>
            <a:off x="5577840" y="1005840"/>
            <a:ext cx="3108960" cy="640080"/>
          </a:xfrm>
          <a:prstGeom prst="rect">
            <a:avLst/>
          </a:prstGeom>
          <a:solidFill>
            <a:srgbClr val="0C1C2C"/>
          </a:solidFill>
          <a:ln/>
        </p:spPr>
      </p:sp>
      <p:sp>
        <p:nvSpPr>
          <p:cNvPr id="6" name="Text 3"/>
          <p:cNvSpPr/>
          <p:nvPr/>
        </p:nvSpPr>
        <p:spPr>
          <a:xfrm>
            <a:off x="5669280" y="1033272"/>
            <a:ext cx="1005840" cy="585216"/>
          </a:xfrm>
          <a:prstGeom prst="rect">
            <a:avLst/>
          </a:prstGeom>
          <a:noFill/>
          <a:ln/>
        </p:spPr>
        <p:txBody>
          <a:bodyPr wrap="square" lIns="0" tIns="0" rIns="0" bIns="0" rtlCol="0" anchor="ctr"/>
          <a:lstStyle/>
          <a:p>
            <a:pPr algn="ctr" indent="0" marL="0">
              <a:buNone/>
            </a:pPr>
            <a:r>
              <a:rPr lang="en-US" sz="2000" b="1" dirty="0">
                <a:solidFill>
                  <a:srgbClr val="F5A623"/>
                </a:solidFill>
                <a:latin typeface="Trebuchet MS" pitchFamily="34" charset="0"/>
                <a:ea typeface="Trebuchet MS" pitchFamily="34" charset="-122"/>
                <a:cs typeface="Trebuchet MS" pitchFamily="34" charset="-120"/>
              </a:rPr>
              <a:t>-80%</a:t>
            </a:r>
            <a:endParaRPr lang="en-US" sz="2000" dirty="0"/>
          </a:p>
        </p:txBody>
      </p:sp>
      <p:sp>
        <p:nvSpPr>
          <p:cNvPr id="7" name="Text 4"/>
          <p:cNvSpPr/>
          <p:nvPr/>
        </p:nvSpPr>
        <p:spPr>
          <a:xfrm>
            <a:off x="6675120" y="1051560"/>
            <a:ext cx="1828800" cy="54864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Ad revenue decline</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2005 to 2022</a:t>
            </a:r>
            <a:endParaRPr lang="en-US" sz="1000" dirty="0"/>
          </a:p>
        </p:txBody>
      </p:sp>
      <p:sp>
        <p:nvSpPr>
          <p:cNvPr id="8" name="Shape 5"/>
          <p:cNvSpPr/>
          <p:nvPr/>
        </p:nvSpPr>
        <p:spPr>
          <a:xfrm>
            <a:off x="5577840" y="1783080"/>
            <a:ext cx="3108960" cy="640080"/>
          </a:xfrm>
          <a:prstGeom prst="rect">
            <a:avLst/>
          </a:prstGeom>
          <a:solidFill>
            <a:srgbClr val="0C1C2C"/>
          </a:solidFill>
          <a:ln/>
        </p:spPr>
      </p:sp>
      <p:sp>
        <p:nvSpPr>
          <p:cNvPr id="9" name="Text 6"/>
          <p:cNvSpPr/>
          <p:nvPr/>
        </p:nvSpPr>
        <p:spPr>
          <a:xfrm>
            <a:off x="5669280" y="1810512"/>
            <a:ext cx="1005840" cy="585216"/>
          </a:xfrm>
          <a:prstGeom prst="rect">
            <a:avLst/>
          </a:prstGeom>
          <a:noFill/>
          <a:ln/>
        </p:spPr>
        <p:txBody>
          <a:bodyPr wrap="square" lIns="0" tIns="0" rIns="0" bIns="0" rtlCol="0" anchor="ctr"/>
          <a:lstStyle/>
          <a:p>
            <a:pPr algn="ctr" indent="0" marL="0">
              <a:buNone/>
            </a:pPr>
            <a:r>
              <a:rPr lang="en-US" sz="2000" b="1" dirty="0">
                <a:solidFill>
                  <a:srgbClr val="F5A623"/>
                </a:solidFill>
                <a:latin typeface="Trebuchet MS" pitchFamily="34" charset="0"/>
                <a:ea typeface="Trebuchet MS" pitchFamily="34" charset="-122"/>
                <a:cs typeface="Trebuchet MS" pitchFamily="34" charset="-120"/>
              </a:rPr>
              <a:t>3,000</a:t>
            </a:r>
            <a:endParaRPr lang="en-US" sz="2000" dirty="0"/>
          </a:p>
        </p:txBody>
      </p:sp>
      <p:sp>
        <p:nvSpPr>
          <p:cNvPr id="10" name="Text 7"/>
          <p:cNvSpPr/>
          <p:nvPr/>
        </p:nvSpPr>
        <p:spPr>
          <a:xfrm>
            <a:off x="6675120" y="1828800"/>
            <a:ext cx="1828800" cy="54864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US newspapers</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closed since 2005</a:t>
            </a:r>
            <a:endParaRPr lang="en-US" sz="1000" dirty="0"/>
          </a:p>
        </p:txBody>
      </p:sp>
      <p:sp>
        <p:nvSpPr>
          <p:cNvPr id="11" name="Shape 8"/>
          <p:cNvSpPr/>
          <p:nvPr/>
        </p:nvSpPr>
        <p:spPr>
          <a:xfrm>
            <a:off x="5577840" y="2560320"/>
            <a:ext cx="3108960" cy="640080"/>
          </a:xfrm>
          <a:prstGeom prst="rect">
            <a:avLst/>
          </a:prstGeom>
          <a:solidFill>
            <a:srgbClr val="0C1C2C"/>
          </a:solidFill>
          <a:ln/>
        </p:spPr>
      </p:sp>
      <p:sp>
        <p:nvSpPr>
          <p:cNvPr id="12" name="Text 9"/>
          <p:cNvSpPr/>
          <p:nvPr/>
        </p:nvSpPr>
        <p:spPr>
          <a:xfrm>
            <a:off x="5669280" y="2587752"/>
            <a:ext cx="1005840" cy="585216"/>
          </a:xfrm>
          <a:prstGeom prst="rect">
            <a:avLst/>
          </a:prstGeom>
          <a:noFill/>
          <a:ln/>
        </p:spPr>
        <p:txBody>
          <a:bodyPr wrap="square" lIns="0" tIns="0" rIns="0" bIns="0" rtlCol="0" anchor="ctr"/>
          <a:lstStyle/>
          <a:p>
            <a:pPr algn="ctr" indent="0" marL="0">
              <a:buNone/>
            </a:pPr>
            <a:r>
              <a:rPr lang="en-US" sz="2000" b="1" dirty="0">
                <a:solidFill>
                  <a:srgbClr val="F5A623"/>
                </a:solidFill>
                <a:latin typeface="Trebuchet MS" pitchFamily="34" charset="0"/>
                <a:ea typeface="Trebuchet MS" pitchFamily="34" charset="-122"/>
                <a:cs typeface="Trebuchet MS" pitchFamily="34" charset="-120"/>
              </a:rPr>
              <a:t>43,000</a:t>
            </a:r>
            <a:endParaRPr lang="en-US" sz="2000" dirty="0"/>
          </a:p>
        </p:txBody>
      </p:sp>
      <p:sp>
        <p:nvSpPr>
          <p:cNvPr id="13" name="Text 10"/>
          <p:cNvSpPr/>
          <p:nvPr/>
        </p:nvSpPr>
        <p:spPr>
          <a:xfrm>
            <a:off x="6675120" y="2606040"/>
            <a:ext cx="1828800" cy="54864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Journalist jobs</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eliminated</a:t>
            </a:r>
            <a:endParaRPr lang="en-US" sz="1000" dirty="0"/>
          </a:p>
        </p:txBody>
      </p:sp>
      <p:sp>
        <p:nvSpPr>
          <p:cNvPr id="14" name="Shape 11"/>
          <p:cNvSpPr/>
          <p:nvPr/>
        </p:nvSpPr>
        <p:spPr>
          <a:xfrm>
            <a:off x="5577840" y="3337560"/>
            <a:ext cx="3108960" cy="640080"/>
          </a:xfrm>
          <a:prstGeom prst="rect">
            <a:avLst/>
          </a:prstGeom>
          <a:solidFill>
            <a:srgbClr val="0C1C2C"/>
          </a:solidFill>
          <a:ln/>
        </p:spPr>
      </p:sp>
      <p:sp>
        <p:nvSpPr>
          <p:cNvPr id="15" name="Text 12"/>
          <p:cNvSpPr/>
          <p:nvPr/>
        </p:nvSpPr>
        <p:spPr>
          <a:xfrm>
            <a:off x="5669280" y="3364992"/>
            <a:ext cx="1005840" cy="585216"/>
          </a:xfrm>
          <a:prstGeom prst="rect">
            <a:avLst/>
          </a:prstGeom>
          <a:noFill/>
          <a:ln/>
        </p:spPr>
        <p:txBody>
          <a:bodyPr wrap="square" lIns="0" tIns="0" rIns="0" bIns="0" rtlCol="0" anchor="ctr"/>
          <a:lstStyle/>
          <a:p>
            <a:pPr algn="ctr" indent="0" marL="0">
              <a:buNone/>
            </a:pPr>
            <a:r>
              <a:rPr lang="en-US" sz="2000" b="1" dirty="0">
                <a:solidFill>
                  <a:srgbClr val="F5A623"/>
                </a:solidFill>
                <a:latin typeface="Trebuchet MS" pitchFamily="34" charset="0"/>
                <a:ea typeface="Trebuchet MS" pitchFamily="34" charset="-122"/>
                <a:cs typeface="Trebuchet MS" pitchFamily="34" charset="-120"/>
              </a:rPr>
              <a:t>$5.4B</a:t>
            </a:r>
            <a:endParaRPr lang="en-US" sz="2000" dirty="0"/>
          </a:p>
        </p:txBody>
      </p:sp>
      <p:sp>
        <p:nvSpPr>
          <p:cNvPr id="16" name="Text 13"/>
          <p:cNvSpPr/>
          <p:nvPr/>
        </p:nvSpPr>
        <p:spPr>
          <a:xfrm>
            <a:off x="6675120" y="3383280"/>
            <a:ext cx="1828800" cy="548640"/>
          </a:xfrm>
          <a:prstGeom prst="rect">
            <a:avLst/>
          </a:prstGeom>
          <a:noFill/>
          <a:ln/>
        </p:spPr>
        <p:txBody>
          <a:bodyPr wrap="square" lIns="0" tIns="0" rIns="0" bIns="0" rtlCol="0" anchor="ctr"/>
          <a:lstStyle/>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Revenue lost to</a:t>
            </a:r>
            <a:endParaRPr lang="en-US" sz="1000" dirty="0"/>
          </a:p>
          <a:p>
            <a:pPr indent="0" marL="0">
              <a:lnSpc>
                <a:spcPts val="1400"/>
              </a:lnSpc>
              <a:buNone/>
            </a:pPr>
            <a:r>
              <a:rPr lang="en-US" sz="1000" dirty="0">
                <a:solidFill>
                  <a:srgbClr val="6B8FA8"/>
                </a:solidFill>
                <a:latin typeface="Calibri" pitchFamily="34" charset="0"/>
                <a:ea typeface="Calibri" pitchFamily="34" charset="-122"/>
                <a:cs typeface="Calibri" pitchFamily="34" charset="-120"/>
              </a:rPr>
              <a:t>Craigslist alone</a:t>
            </a:r>
            <a:endParaRPr lang="en-US" sz="1000" dirty="0"/>
          </a:p>
        </p:txBody>
      </p:sp>
      <p:sp>
        <p:nvSpPr>
          <p:cNvPr id="17" name="Text 14"/>
          <p:cNvSpPr/>
          <p:nvPr/>
        </p:nvSpPr>
        <p:spPr>
          <a:xfrm>
            <a:off x="457200" y="4663440"/>
            <a:ext cx="8229600" cy="228600"/>
          </a:xfrm>
          <a:prstGeom prst="rect">
            <a:avLst/>
          </a:prstGeom>
          <a:noFill/>
          <a:ln/>
        </p:spPr>
        <p:txBody>
          <a:bodyPr wrap="square" rtlCol="0" anchor="ctr"/>
          <a:lstStyle/>
          <a:p>
            <a:pPr indent="0" marL="0">
              <a:buNone/>
            </a:pPr>
            <a:r>
              <a:rPr lang="en-US" sz="800" dirty="0">
                <a:solidFill>
                  <a:srgbClr val="4A6E85"/>
                </a:solidFill>
                <a:latin typeface="Calibri" pitchFamily="34" charset="0"/>
                <a:ea typeface="Calibri" pitchFamily="34" charset="-122"/>
                <a:cs typeface="Calibri" pitchFamily="34" charset="-120"/>
              </a:rPr>
              <a:t xml:space="preserve">Source: </a:t>
            </a:r>
            <a:pPr indent="0" marL="0">
              <a:buNone/>
            </a:pPr>
            <a:r>
              <a:rPr lang="en-US" sz="800" u="sng" dirty="0">
                <a:solidFill>
                  <a:srgbClr val="4A6E85"/>
                </a:solidFill>
                <a:latin typeface="Calibri" pitchFamily="34" charset="0"/>
                <a:ea typeface="Calibri" pitchFamily="34" charset="-122"/>
                <a:cs typeface="Calibri" pitchFamily="34" charset="-120"/>
                <a:hlinkClick r:id="rId2" invalidUrl="" action="" tgtFrame="" tooltip="" history="1" highlightClick="0" endSnd="0">
                  <a:extLst>
                    <a:ext uri="{A12FA001-AC4F-418D-AE19-62706E023703}">
                      <ahyp:hlinkClr xmlns:ahyp="http://schemas.microsoft.com/office/drawing/2018/hyperlinkcolor" val="tx"/>
                    </a:ext>
                  </a:extLst>
                </a:hlinkClick>
              </a:rPr>
              <a:t>Pew Research Center</a:t>
            </a:r>
            <a:pPr indent="0" marL="0">
              <a:buNone/>
            </a:pPr>
            <a:r>
              <a:rPr lang="en-US" sz="800" dirty="0">
                <a:solidFill>
                  <a:srgbClr val="4A6E85"/>
                </a:solidFill>
                <a:latin typeface="Calibri" pitchFamily="34" charset="0"/>
                <a:ea typeface="Calibri" pitchFamily="34" charset="-122"/>
                <a:cs typeface="Calibri" pitchFamily="34" charset="-120"/>
              </a:rPr>
              <a:t xml:space="preserve">, </a:t>
            </a:r>
            <a:pPr indent="0" marL="0">
              <a:buNone/>
            </a:pPr>
            <a:r>
              <a:rPr lang="en-US" sz="800" u="sng" dirty="0">
                <a:solidFill>
                  <a:srgbClr val="4A6E85"/>
                </a:solidFill>
                <a:latin typeface="Calibri" pitchFamily="34" charset="0"/>
                <a:ea typeface="Calibri" pitchFamily="34" charset="-122"/>
                <a:cs typeface="Calibri" pitchFamily="34" charset="-120"/>
                <a:hlinkClick r:id="rId3" invalidUrl="" action="" tgtFrame="" tooltip="" history="1" highlightClick="0" endSnd="0">
                  <a:extLst>
                    <a:ext uri="{A12FA001-AC4F-418D-AE19-62706E023703}">
                      <ahyp:hlinkClr xmlns:ahyp="http://schemas.microsoft.com/office/drawing/2018/hyperlinkcolor" val="tx"/>
                    </a:ext>
                  </a:extLst>
                </a:hlinkClick>
              </a:rPr>
              <a:t>Medill/Northwestern</a:t>
            </a:r>
            <a:endParaRPr lang="en-US" sz="800" dirty="0"/>
          </a:p>
        </p:txBody>
      </p:sp>
      <p:sp>
        <p:nvSpPr>
          <p:cNvPr id="18" name="Text 15"/>
          <p:cNvSpPr/>
          <p:nvPr/>
        </p:nvSpPr>
        <p:spPr>
          <a:xfrm>
            <a:off x="457200" y="4800600"/>
            <a:ext cx="1828800" cy="182880"/>
          </a:xfrm>
          <a:prstGeom prst="rect">
            <a:avLst/>
          </a:prstGeom>
          <a:noFill/>
          <a:ln/>
        </p:spPr>
        <p:txBody>
          <a:bodyPr wrap="square" lIns="0" tIns="0" rIns="0" bIns="0" rtlCol="0" anchor="ctr"/>
          <a:lstStyle/>
          <a:p>
            <a:pPr indent="0" marL="0">
              <a:buNone/>
            </a:pPr>
            <a:r>
              <a:rPr lang="en-US" sz="700" b="1" i="1" dirty="0">
                <a:solidFill>
                  <a:srgbClr val="4A6E85"/>
                </a:solidFill>
                <a:latin typeface="Trebuchet MS" pitchFamily="34" charset="0"/>
                <a:ea typeface="Trebuchet MS" pitchFamily="34" charset="-122"/>
                <a:cs typeface="Trebuchet MS" pitchFamily="34" charset="-120"/>
              </a:rPr>
              <a:t>StratechMedia</a:t>
            </a:r>
            <a:endParaRPr lang="en-US" sz="700" dirty="0"/>
          </a:p>
        </p:txBody>
      </p:sp>
      <p:sp>
        <p:nvSpPr>
          <p:cNvPr id="19" name="Text 16"/>
          <p:cNvSpPr/>
          <p:nvPr/>
        </p:nvSpPr>
        <p:spPr>
          <a:xfrm>
            <a:off x="8046720" y="4800600"/>
            <a:ext cx="731520" cy="182880"/>
          </a:xfrm>
          <a:prstGeom prst="rect">
            <a:avLst/>
          </a:prstGeom>
          <a:noFill/>
          <a:ln/>
        </p:spPr>
        <p:txBody>
          <a:bodyPr wrap="square" lIns="0" tIns="0" rIns="0" bIns="0" rtlCol="0" anchor="ctr"/>
          <a:lstStyle/>
          <a:p>
            <a:pPr algn="r" indent="0" marL="0">
              <a:buNone/>
            </a:pPr>
            <a:r>
              <a:rPr lang="en-US" sz="800" dirty="0">
                <a:solidFill>
                  <a:srgbClr val="4A6E85"/>
                </a:solidFill>
                <a:latin typeface="Calibri" pitchFamily="34" charset="0"/>
                <a:ea typeface="Calibri" pitchFamily="34" charset="-122"/>
                <a:cs typeface="Calibri" pitchFamily="34" charset="-120"/>
              </a:rPr>
              <a:t>9 / 26</a:t>
            </a:r>
            <a:endParaRPr lang="en-US" sz="8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26</Slides>
  <Notes>26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26</vt:i4>
      </vt:variant>
    </vt:vector>
  </HeadingPairs>
  <TitlesOfParts>
    <vt:vector size="29"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2026-04-13T12:41:01Z</dcterms:created>
  <dcterms:modified xsi:type="dcterms:W3CDTF">2026-04-13T12:41:01Z</dcterms:modified>
</cp:coreProperties>
</file>